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57"/>
  </p:notesMasterIdLst>
  <p:handoutMasterIdLst>
    <p:handoutMasterId r:id="rId58"/>
  </p:handoutMasterIdLst>
  <p:sldIdLst>
    <p:sldId id="560" r:id="rId2"/>
    <p:sldId id="561" r:id="rId3"/>
    <p:sldId id="562" r:id="rId4"/>
    <p:sldId id="563" r:id="rId5"/>
    <p:sldId id="570" r:id="rId6"/>
    <p:sldId id="571" r:id="rId7"/>
    <p:sldId id="572" r:id="rId8"/>
    <p:sldId id="573" r:id="rId9"/>
    <p:sldId id="574" r:id="rId10"/>
    <p:sldId id="575" r:id="rId11"/>
    <p:sldId id="620" r:id="rId12"/>
    <p:sldId id="579" r:id="rId13"/>
    <p:sldId id="578" r:id="rId14"/>
    <p:sldId id="576" r:id="rId15"/>
    <p:sldId id="577" r:id="rId16"/>
    <p:sldId id="581" r:id="rId17"/>
    <p:sldId id="582" r:id="rId18"/>
    <p:sldId id="583" r:id="rId19"/>
    <p:sldId id="584" r:id="rId20"/>
    <p:sldId id="585" r:id="rId21"/>
    <p:sldId id="586" r:id="rId22"/>
    <p:sldId id="587" r:id="rId23"/>
    <p:sldId id="588" r:id="rId24"/>
    <p:sldId id="622" r:id="rId25"/>
    <p:sldId id="591" r:id="rId26"/>
    <p:sldId id="589" r:id="rId27"/>
    <p:sldId id="619" r:id="rId28"/>
    <p:sldId id="590" r:id="rId29"/>
    <p:sldId id="592" r:id="rId30"/>
    <p:sldId id="593" r:id="rId31"/>
    <p:sldId id="595" r:id="rId32"/>
    <p:sldId id="598" r:id="rId33"/>
    <p:sldId id="600" r:id="rId34"/>
    <p:sldId id="624" r:id="rId35"/>
    <p:sldId id="594" r:id="rId36"/>
    <p:sldId id="596" r:id="rId37"/>
    <p:sldId id="602" r:id="rId38"/>
    <p:sldId id="603" r:id="rId39"/>
    <p:sldId id="605" r:id="rId40"/>
    <p:sldId id="606" r:id="rId41"/>
    <p:sldId id="607" r:id="rId42"/>
    <p:sldId id="625" r:id="rId43"/>
    <p:sldId id="614" r:id="rId44"/>
    <p:sldId id="617" r:id="rId45"/>
    <p:sldId id="632" r:id="rId46"/>
    <p:sldId id="616" r:id="rId47"/>
    <p:sldId id="608" r:id="rId48"/>
    <p:sldId id="626" r:id="rId49"/>
    <p:sldId id="627" r:id="rId50"/>
    <p:sldId id="628" r:id="rId51"/>
    <p:sldId id="629" r:id="rId52"/>
    <p:sldId id="630" r:id="rId53"/>
    <p:sldId id="631" r:id="rId54"/>
    <p:sldId id="609" r:id="rId55"/>
    <p:sldId id="633" r:id="rId56"/>
  </p:sldIdLst>
  <p:sldSz cx="12192000" cy="6858000"/>
  <p:notesSz cx="6858000" cy="9144000"/>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7400"/>
    <a:srgbClr val="5E9D33"/>
    <a:srgbClr val="669900"/>
    <a:srgbClr val="99CC00"/>
    <a:srgbClr val="00CC66"/>
    <a:srgbClr val="0CE655"/>
    <a:srgbClr val="FFFFFF"/>
    <a:srgbClr val="000000"/>
    <a:srgbClr val="E214C5"/>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05" autoAdjust="0"/>
    <p:restoredTop sz="90275" autoAdjust="0"/>
  </p:normalViewPr>
  <p:slideViewPr>
    <p:cSldViewPr snapToGrid="0">
      <p:cViewPr>
        <p:scale>
          <a:sx n="116" d="100"/>
          <a:sy n="116" d="100"/>
        </p:scale>
        <p:origin x="-660" y="-72"/>
      </p:cViewPr>
      <p:guideLst>
        <p:guide orient="horz" pos="2160"/>
        <p:guide pos="3840"/>
      </p:guideLst>
    </p:cSldViewPr>
  </p:slideViewPr>
  <p:outlineViewPr>
    <p:cViewPr>
      <p:scale>
        <a:sx n="33" d="100"/>
        <a:sy n="33" d="100"/>
      </p:scale>
      <p:origin x="0" y="42024"/>
    </p:cViewPr>
  </p:outlineViewPr>
  <p:notesTextViewPr>
    <p:cViewPr>
      <p:scale>
        <a:sx n="1" d="1"/>
        <a:sy n="1" d="1"/>
      </p:scale>
      <p:origin x="0" y="0"/>
    </p:cViewPr>
  </p:notesTextViewPr>
  <p:sorterViewPr>
    <p:cViewPr>
      <p:scale>
        <a:sx n="50" d="100"/>
        <a:sy n="50" d="100"/>
      </p:scale>
      <p:origin x="0" y="0"/>
    </p:cViewPr>
  </p:sorterViewPr>
  <p:notesViewPr>
    <p:cSldViewPr snapToGrid="0">
      <p:cViewPr>
        <p:scale>
          <a:sx n="66" d="100"/>
          <a:sy n="66" d="100"/>
        </p:scale>
        <p:origin x="7624" y="32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4E932F0-DEEC-5049-B010-52BD81B81E06}" type="datetimeFigureOut">
              <a:rPr lang="en-US" smtClean="0"/>
              <a:t>8/20/2017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4099DC-BEBB-4048-BEC1-BF8CA00A2BF6}" type="slidenum">
              <a:rPr lang="en-US" smtClean="0"/>
              <a:t>‹#›</a:t>
            </a:fld>
            <a:endParaRPr lang="en-US"/>
          </a:p>
        </p:txBody>
      </p:sp>
    </p:spTree>
    <p:extLst>
      <p:ext uri="{BB962C8B-B14F-4D97-AF65-F5344CB8AC3E}">
        <p14:creationId xmlns:p14="http://schemas.microsoft.com/office/powerpoint/2010/main" val="18524629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798" y="574673"/>
            <a:ext cx="4025897" cy="458788"/>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3" name="Date Placeholder 2"/>
          <p:cNvSpPr>
            <a:spLocks noGrp="1"/>
          </p:cNvSpPr>
          <p:nvPr>
            <p:ph type="dt" idx="1"/>
          </p:nvPr>
        </p:nvSpPr>
        <p:spPr>
          <a:xfrm>
            <a:off x="4711696" y="574673"/>
            <a:ext cx="1460503" cy="458788"/>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06E58A78-69A8-0A4B-9C75-2FC43AD136B0}" type="datetimeFigureOut">
              <a:rPr lang="en-US" smtClean="0"/>
              <a:pPr/>
              <a:t>8/20/2017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6" name="Footer Placeholder 5"/>
          <p:cNvSpPr>
            <a:spLocks noGrp="1"/>
          </p:cNvSpPr>
          <p:nvPr>
            <p:ph type="ftr" sz="quarter" idx="4"/>
          </p:nvPr>
        </p:nvSpPr>
        <p:spPr>
          <a:xfrm>
            <a:off x="685799" y="8659813"/>
            <a:ext cx="3198813" cy="329407"/>
          </a:xfrm>
          <a:prstGeom prst="rect">
            <a:avLst/>
          </a:prstGeom>
        </p:spPr>
        <p:txBody>
          <a:bodyPr vert="horz" lIns="91440" tIns="45720" rIns="91440" bIns="45720" rtlCol="0" anchor="b"/>
          <a:lstStyle>
            <a:lvl1pPr algn="l">
              <a:defRPr sz="1000">
                <a:latin typeface="Arial" panose="020B0604020202020204" pitchFamily="34" charset="0"/>
                <a:cs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975098" y="8659813"/>
            <a:ext cx="736599" cy="329406"/>
          </a:xfrm>
          <a:prstGeom prst="rect">
            <a:avLst/>
          </a:prstGeom>
        </p:spPr>
        <p:txBody>
          <a:bodyPr vert="horz" lIns="91440" tIns="45720" rIns="91440" bIns="45720" rtlCol="0" anchor="b"/>
          <a:lstStyle>
            <a:lvl1pPr algn="r">
              <a:defRPr sz="1000">
                <a:latin typeface="Arial" panose="020B0604020202020204" pitchFamily="34" charset="0"/>
                <a:cs typeface="Arial" panose="020B0604020202020204" pitchFamily="34" charset="0"/>
              </a:defRPr>
            </a:lvl1pPr>
          </a:lstStyle>
          <a:p>
            <a:fld id="{5325A2C2-5F71-4445-811F-EA330DCDB9E9}" type="slidenum">
              <a:rPr lang="en-US" smtClean="0"/>
              <a:pPr/>
              <a:t>‹#›</a:t>
            </a:fld>
            <a:endParaRPr lang="en-US"/>
          </a:p>
        </p:txBody>
      </p:sp>
      <p:sp>
        <p:nvSpPr>
          <p:cNvPr id="8" name="Notes Placeholder 7"/>
          <p:cNvSpPr>
            <a:spLocks noGrp="1"/>
          </p:cNvSpPr>
          <p:nvPr>
            <p:ph type="body" sz="quarter" idx="3"/>
          </p:nvPr>
        </p:nvSpPr>
        <p:spPr>
          <a:xfrm>
            <a:off x="685800" y="4400550"/>
            <a:ext cx="5486400" cy="3981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79375" t="91528"/>
          <a:stretch/>
        </p:blipFill>
        <p:spPr>
          <a:xfrm>
            <a:off x="4876799" y="8685213"/>
            <a:ext cx="1865313" cy="431000"/>
          </a:xfrm>
          <a:prstGeom prst="rect">
            <a:avLst/>
          </a:prstGeom>
        </p:spPr>
      </p:pic>
      <p:sp>
        <p:nvSpPr>
          <p:cNvPr id="10" name="Rectangle 9"/>
          <p:cNvSpPr/>
          <p:nvPr/>
        </p:nvSpPr>
        <p:spPr>
          <a:xfrm>
            <a:off x="0" y="-1"/>
            <a:ext cx="6858000" cy="287337"/>
          </a:xfrm>
          <a:prstGeom prst="rect">
            <a:avLst/>
          </a:prstGeom>
          <a:blipFill dpi="0" rotWithShape="1">
            <a:blip r:embed="rId3"/>
            <a:srcRect/>
            <a:tile tx="0" ty="0" sx="60000" sy="6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0" y="287336"/>
            <a:ext cx="68580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203555"/>
      </p:ext>
    </p:extLst>
  </p:cSld>
  <p:clrMap bg1="dk1" tx1="lt1" bg2="dk2" tx2="lt2" accent1="accent1" accent2="accent2" accent3="accent3" accent4="accent4" accent5="accent5" accent6="accent6" hlink="hlink" folHlink="folHlink"/>
  <p:hf hdr="0" ftr="0" dt="0"/>
  <p:notesStyle>
    <a:lvl1pPr marL="0" indent="0" algn="l" defTabSz="914400" rtl="0" eaLnBrk="1" latinLnBrk="0" hangingPunct="1">
      <a:spcBef>
        <a:spcPts val="600"/>
      </a:spcBef>
      <a:spcAft>
        <a:spcPts val="0"/>
      </a:spcAft>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342900" indent="-171450" algn="l" defTabSz="914400" rtl="0" eaLnBrk="1" latinLnBrk="0" hangingPunct="1">
      <a:spcBef>
        <a:spcPts val="600"/>
      </a:spcBef>
      <a:buClr>
        <a:schemeClr val="accent1"/>
      </a:buClr>
      <a:buSzPct val="75000"/>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520700" indent="-171450" algn="l" defTabSz="914400" rtl="0" eaLnBrk="1" latinLnBrk="0" hangingPunct="1">
      <a:spcBef>
        <a:spcPts val="600"/>
      </a:spcBef>
      <a:buClr>
        <a:schemeClr val="accent1"/>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685800" indent="-171450" algn="l" defTabSz="914400" rtl="0" eaLnBrk="1" latinLnBrk="0" hangingPunct="1">
      <a:spcBef>
        <a:spcPts val="600"/>
      </a:spcBef>
      <a:buClr>
        <a:schemeClr val="accent2"/>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863600" indent="-171450" algn="l" defTabSz="914400" rtl="0" eaLnBrk="1" latinLnBrk="0" hangingPunct="1">
      <a:spcBef>
        <a:spcPts val="600"/>
      </a:spcBef>
      <a:buClr>
        <a:schemeClr val="accent2"/>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1</a:t>
            </a:fld>
            <a:endParaRPr lang="en-US"/>
          </a:p>
        </p:txBody>
      </p:sp>
    </p:spTree>
    <p:extLst>
      <p:ext uri="{BB962C8B-B14F-4D97-AF65-F5344CB8AC3E}">
        <p14:creationId xmlns:p14="http://schemas.microsoft.com/office/powerpoint/2010/main" val="1606088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why did we lose data after only 1 day?</a:t>
            </a:r>
          </a:p>
          <a:p>
            <a:r>
              <a:rPr lang="en-US" baseline="0" dirty="0" smtClean="0"/>
              <a:t>We had a combination of issues, the first related to our timestamp parsing configuration not working as expected, this resulted in some of the incoming data receiving timestamps 2 years in the past. So if that was today we would be timestamping incoming events as if they were read in 2015.</a:t>
            </a:r>
          </a:p>
          <a:p>
            <a:r>
              <a:rPr lang="en-US" baseline="0" dirty="0" smtClean="0"/>
              <a:t>The second contributor was the index size limit was reached, surprisingly this causes buckets to roll based on the oldest timestamp of the bucket, we will discuss this further on the next slide.</a:t>
            </a:r>
          </a:p>
          <a:p>
            <a:r>
              <a:rPr lang="en-US" baseline="0" dirty="0" smtClean="0"/>
              <a:t>Since this damaged </a:t>
            </a:r>
            <a:r>
              <a:rPr lang="en-US" baseline="0" dirty="0" err="1" smtClean="0"/>
              <a:t>Splunk’s</a:t>
            </a:r>
            <a:r>
              <a:rPr lang="en-US" baseline="0" dirty="0" smtClean="0"/>
              <a:t> internal reputation in the company, I would recommend you attempt to use manual timestamp parsing where possible and also attempt to avoid reaching the index size limit.</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12</a:t>
            </a:fld>
            <a:endParaRPr lang="en-US"/>
          </a:p>
        </p:txBody>
      </p:sp>
    </p:spTree>
    <p:extLst>
      <p:ext uri="{BB962C8B-B14F-4D97-AF65-F5344CB8AC3E}">
        <p14:creationId xmlns:p14="http://schemas.microsoft.com/office/powerpoint/2010/main" val="2709488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Continuing our discussion from the previous slide if the</a:t>
            </a:r>
            <a:r>
              <a:rPr lang="en-US" baseline="0" dirty="0" smtClean="0"/>
              <a:t> frozenTimePeriodInSecs setting is used the buckets will only roll to frozen once all data is older than the mentioned period, the default is 6 years.</a:t>
            </a:r>
          </a:p>
          <a:p>
            <a:r>
              <a:rPr lang="en-US" baseline="0" dirty="0" smtClean="0"/>
              <a:t>However, if you do rely on the size based limit for the index or volume, the buckets are rolled based on the oldest date of data in the bucket. Therefore a bucket could have both really old, and really new data.</a:t>
            </a:r>
          </a:p>
          <a:p>
            <a:r>
              <a:rPr lang="en-US" baseline="0" dirty="0" smtClean="0"/>
              <a:t>In the example from the previous slide, the 1 day old data was sometimes parsed with a 2 year old timestamp and this resulted in a data loss scenario as the buckets with the old timestamps were frozen first.</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13</a:t>
            </a:fld>
            <a:endParaRPr lang="en-US"/>
          </a:p>
        </p:txBody>
      </p:sp>
    </p:spTree>
    <p:extLst>
      <p:ext uri="{BB962C8B-B14F-4D97-AF65-F5344CB8AC3E}">
        <p14:creationId xmlns:p14="http://schemas.microsoft.com/office/powerpoint/2010/main" val="2562556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likely want to use both the frozenTimePeriodInSecs</a:t>
            </a:r>
            <a:r>
              <a:rPr lang="en-US" baseline="0" dirty="0" smtClean="0"/>
              <a:t> and the index and volume size limits, use the index and volume sizing as an upper safety limit to prevent disk space issues.</a:t>
            </a:r>
          </a:p>
          <a:p>
            <a:r>
              <a:rPr lang="en-US" baseline="0" dirty="0" smtClean="0"/>
              <a:t>The production scenario you encounter is a problematic application in an infinite loop sending very large amounts of logs in Splunk. This has resulted in the index only keeping data for a few days due to the flood of data.</a:t>
            </a:r>
          </a:p>
          <a:p>
            <a:r>
              <a:rPr lang="en-US" baseline="0" dirty="0" smtClean="0"/>
              <a:t>Since we controlled the index size the damage was isolated to a single index.</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14</a:t>
            </a:fld>
            <a:endParaRPr lang="en-US"/>
          </a:p>
        </p:txBody>
      </p:sp>
    </p:spTree>
    <p:extLst>
      <p:ext uri="{BB962C8B-B14F-4D97-AF65-F5344CB8AC3E}">
        <p14:creationId xmlns:p14="http://schemas.microsoft.com/office/powerpoint/2010/main" val="91469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previous notes there are a few additional tricks you may wish to consider.</a:t>
            </a:r>
          </a:p>
          <a:p>
            <a:r>
              <a:rPr lang="en-US" dirty="0" smtClean="0"/>
              <a:t>Having a sub-directory</a:t>
            </a:r>
            <a:r>
              <a:rPr lang="en-US" baseline="0" dirty="0" smtClean="0"/>
              <a:t> separating sets of indexers allows future flexibility in terms of disk setup, or at least the ability to estimate disk usage more easily per sub-section.</a:t>
            </a:r>
          </a:p>
          <a:p>
            <a:r>
              <a:rPr lang="en-US" baseline="0" dirty="0" smtClean="0"/>
              <a:t>An additional tip is that if you do create volumes, keep in mind data model acceleration stays in a separate volume.</a:t>
            </a:r>
          </a:p>
          <a:p>
            <a:r>
              <a:rPr lang="en-US" baseline="0" dirty="0" smtClean="0"/>
              <a:t>Finally, the index and volume sizing will need to cater for when an indexer is down for an extended period.</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15</a:t>
            </a:fld>
            <a:endParaRPr lang="en-US"/>
          </a:p>
        </p:txBody>
      </p:sp>
    </p:spTree>
    <p:extLst>
      <p:ext uri="{BB962C8B-B14F-4D97-AF65-F5344CB8AC3E}">
        <p14:creationId xmlns:p14="http://schemas.microsoft.com/office/powerpoint/2010/main" val="481718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would you want to tune the bucket settings?</a:t>
            </a:r>
          </a:p>
          <a:p>
            <a:r>
              <a:rPr lang="en-US" dirty="0" smtClean="0"/>
              <a:t>The</a:t>
            </a:r>
            <a:r>
              <a:rPr lang="en-US" baseline="0" dirty="0" smtClean="0"/>
              <a:t> default of 750MB/bucket may not be appropriate for a high volume index, the auto_high_volume setting can go as high as 10GB per bucket and this may be too high for some specific scenarios.</a:t>
            </a:r>
          </a:p>
          <a:p>
            <a:r>
              <a:rPr lang="en-US" baseline="0" dirty="0" smtClean="0"/>
              <a:t>From a tuning point of view you should attempt to aim for a bucket rolling each day.</a:t>
            </a:r>
          </a:p>
          <a:p>
            <a:r>
              <a:rPr lang="en-US" baseline="0" dirty="0" smtClean="0"/>
              <a:t>Since the number of buckets searched can impact performance there is a happy medium between too many and too few.</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17</a:t>
            </a:fld>
            <a:endParaRPr lang="en-US"/>
          </a:p>
        </p:txBody>
      </p:sp>
    </p:spTree>
    <p:extLst>
      <p:ext uri="{BB962C8B-B14F-4D97-AF65-F5344CB8AC3E}">
        <p14:creationId xmlns:p14="http://schemas.microsoft.com/office/powerpoint/2010/main" val="2142553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tuning buckets, what</a:t>
            </a:r>
            <a:r>
              <a:rPr lang="en-US" baseline="0" dirty="0" smtClean="0"/>
              <a:t> can go wrong?</a:t>
            </a:r>
          </a:p>
          <a:p>
            <a:r>
              <a:rPr lang="en-US" baseline="0" dirty="0" smtClean="0"/>
              <a:t>If the index hot path is set to a size that is smaller than the maximum bucket size of all the hot buckets on disk, for example if you set the bucket sizing to 1GB and you have the default hot buckets then the hot partition must be larger than 3GB, then the indexer will roll the buckets to cold very quickly, also known as a bucket explosion.</a:t>
            </a:r>
          </a:p>
          <a:p>
            <a:r>
              <a:rPr lang="en-US" baseline="0" dirty="0" smtClean="0"/>
              <a:t>You may see less dramatic version of this if your environment has timestamp parsing issues.</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18</a:t>
            </a:fld>
            <a:endParaRPr lang="en-US"/>
          </a:p>
        </p:txBody>
      </p:sp>
    </p:spTree>
    <p:extLst>
      <p:ext uri="{BB962C8B-B14F-4D97-AF65-F5344CB8AC3E}">
        <p14:creationId xmlns:p14="http://schemas.microsoft.com/office/powerpoint/2010/main" val="3217127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other issues have we</a:t>
            </a:r>
            <a:r>
              <a:rPr lang="en-US" baseline="0" dirty="0" smtClean="0"/>
              <a:t> seen on heavy forwarders?</a:t>
            </a:r>
          </a:p>
          <a:p>
            <a:r>
              <a:rPr lang="en-US" baseline="0" dirty="0" smtClean="0"/>
              <a:t>We have hit the limits on the deployment servers </a:t>
            </a:r>
            <a:r>
              <a:rPr lang="en-US" baseline="0" dirty="0" err="1" smtClean="0"/>
              <a:t>Splunkweb</a:t>
            </a:r>
            <a:r>
              <a:rPr lang="en-US" baseline="0" dirty="0" smtClean="0"/>
              <a:t> settings, the sockets and thread numbers are dynamically configured based on the number of processors on the system, you can override these settings to increase the limit.</a:t>
            </a:r>
          </a:p>
          <a:p>
            <a:r>
              <a:rPr lang="en-US" baseline="0" dirty="0" smtClean="0"/>
              <a:t>You will likely want to alert on high CPU usage on any splunk server, we use the </a:t>
            </a:r>
            <a:r>
              <a:rPr lang="en-US" baseline="0" dirty="0" err="1" smtClean="0"/>
              <a:t>nmon</a:t>
            </a:r>
            <a:r>
              <a:rPr lang="en-US" baseline="0" dirty="0" smtClean="0"/>
              <a:t> app for Splunk, the monitoring console or introspection data can be used for this same purpose.</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20</a:t>
            </a:fld>
            <a:endParaRPr lang="en-US"/>
          </a:p>
        </p:txBody>
      </p:sp>
    </p:spTree>
    <p:extLst>
      <p:ext uri="{BB962C8B-B14F-4D97-AF65-F5344CB8AC3E}">
        <p14:creationId xmlns:p14="http://schemas.microsoft.com/office/powerpoint/2010/main" val="1358701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settings can be tweaked for search</a:t>
            </a:r>
            <a:r>
              <a:rPr lang="en-US" baseline="0" dirty="0" smtClean="0"/>
              <a:t> </a:t>
            </a:r>
            <a:r>
              <a:rPr lang="en-US" baseline="0" dirty="0" err="1" smtClean="0"/>
              <a:t>optimisation</a:t>
            </a:r>
            <a:r>
              <a:rPr lang="en-US" baseline="0" dirty="0" smtClean="0"/>
              <a:t>? </a:t>
            </a:r>
          </a:p>
          <a:p>
            <a:r>
              <a:rPr lang="en-US" baseline="0" dirty="0" smtClean="0"/>
              <a:t>Batch mode search </a:t>
            </a:r>
            <a:r>
              <a:rPr lang="en-US" baseline="0" dirty="0" err="1" smtClean="0"/>
              <a:t>parallelisation</a:t>
            </a:r>
            <a:r>
              <a:rPr lang="en-US" baseline="0" dirty="0" smtClean="0"/>
              <a:t> can be increased, this allows multiple buckets to be read at the same time during a batch mode search, however it does cost thread and memory consumption at the indexer level.</a:t>
            </a:r>
          </a:p>
          <a:p>
            <a:pPr>
              <a:buNone/>
            </a:pPr>
            <a:endParaRPr lang="en-US" baseline="0" dirty="0" smtClean="0"/>
          </a:p>
        </p:txBody>
      </p:sp>
      <p:sp>
        <p:nvSpPr>
          <p:cNvPr id="4" name="Slide Number Placeholder 3"/>
          <p:cNvSpPr>
            <a:spLocks noGrp="1"/>
          </p:cNvSpPr>
          <p:nvPr>
            <p:ph type="sldNum" sz="quarter" idx="10"/>
          </p:nvPr>
        </p:nvSpPr>
        <p:spPr/>
        <p:txBody>
          <a:bodyPr/>
          <a:lstStyle/>
          <a:p>
            <a:fld id="{5325A2C2-5F71-4445-811F-EA330DCDB9E9}" type="slidenum">
              <a:rPr lang="en-US" smtClean="0"/>
              <a:pPr/>
              <a:t>22</a:t>
            </a:fld>
            <a:endParaRPr lang="en-US"/>
          </a:p>
        </p:txBody>
      </p:sp>
    </p:spTree>
    <p:extLst>
      <p:ext uri="{BB962C8B-B14F-4D97-AF65-F5344CB8AC3E}">
        <p14:creationId xmlns:p14="http://schemas.microsoft.com/office/powerpoint/2010/main" val="2717108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can go wrong with data distribution within an indexer cluster?</a:t>
            </a:r>
          </a:p>
          <a:p>
            <a:pPr>
              <a:buNone/>
            </a:pPr>
            <a:r>
              <a:rPr lang="en-US" baseline="0" dirty="0" smtClean="0"/>
              <a:t>This picture shows around approximately the 2PM mark that 1 of the indexers is taking the majority of incoming load and therefore has the majority of data, we discuss the implications of this on the next slide.</a:t>
            </a:r>
          </a:p>
        </p:txBody>
      </p:sp>
      <p:sp>
        <p:nvSpPr>
          <p:cNvPr id="4" name="Slide Number Placeholder 3"/>
          <p:cNvSpPr>
            <a:spLocks noGrp="1"/>
          </p:cNvSpPr>
          <p:nvPr>
            <p:ph type="sldNum" sz="quarter" idx="10"/>
          </p:nvPr>
        </p:nvSpPr>
        <p:spPr/>
        <p:txBody>
          <a:bodyPr/>
          <a:lstStyle/>
          <a:p>
            <a:fld id="{5325A2C2-5F71-4445-811F-EA330DCDB9E9}" type="slidenum">
              <a:rPr lang="en-US" smtClean="0"/>
              <a:pPr/>
              <a:t>24</a:t>
            </a:fld>
            <a:endParaRPr lang="en-US"/>
          </a:p>
        </p:txBody>
      </p:sp>
    </p:spTree>
    <p:extLst>
      <p:ext uri="{BB962C8B-B14F-4D97-AF65-F5344CB8AC3E}">
        <p14:creationId xmlns:p14="http://schemas.microsoft.com/office/powerpoint/2010/main" val="345154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problems can the uneven</a:t>
            </a:r>
            <a:r>
              <a:rPr lang="en-US" baseline="0" dirty="0" smtClean="0"/>
              <a:t> data cause?</a:t>
            </a:r>
          </a:p>
          <a:p>
            <a:r>
              <a:rPr lang="en-US" baseline="0" dirty="0" smtClean="0"/>
              <a:t>You will notice additional CPU and IO usage on the indexers that have more data, this will be further exaggerated if you are using data model acceleration, for example the Splunk CIM application.</a:t>
            </a:r>
          </a:p>
          <a:p>
            <a:r>
              <a:rPr lang="en-US" baseline="0" dirty="0" smtClean="0"/>
              <a:t>In our production system we saw 80% of the network traffic go to 2 nodes on weekends, this resulted in the 2 mentioned indexer nodes reaching 100% CPU usage and therefore all searches in the cluster took longer to complete.</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25</a:t>
            </a:fld>
            <a:endParaRPr lang="en-US"/>
          </a:p>
        </p:txBody>
      </p:sp>
    </p:spTree>
    <p:extLst>
      <p:ext uri="{BB962C8B-B14F-4D97-AF65-F5344CB8AC3E}">
        <p14:creationId xmlns:p14="http://schemas.microsoft.com/office/powerpoint/2010/main" val="2383197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5325A2C2-5F71-4445-811F-EA330DCDB9E9}" type="slidenum">
              <a:rPr lang="en-US" smtClean="0"/>
              <a:t>2</a:t>
            </a:fld>
            <a:endParaRPr lang="en-US"/>
          </a:p>
        </p:txBody>
      </p:sp>
    </p:spTree>
    <p:extLst>
      <p:ext uri="{BB962C8B-B14F-4D97-AF65-F5344CB8AC3E}">
        <p14:creationId xmlns:p14="http://schemas.microsoft.com/office/powerpoint/2010/main" val="825492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can you change to improve</a:t>
            </a:r>
            <a:r>
              <a:rPr lang="en-US" baseline="0" dirty="0" smtClean="0"/>
              <a:t> data distribution?</a:t>
            </a:r>
          </a:p>
          <a:p>
            <a:r>
              <a:rPr lang="en-US" baseline="0" dirty="0" smtClean="0"/>
              <a:t>Within the forwarders, ensure your </a:t>
            </a:r>
            <a:r>
              <a:rPr lang="en-US" baseline="0" dirty="0" err="1" smtClean="0"/>
              <a:t>autoLB</a:t>
            </a:r>
            <a:r>
              <a:rPr lang="en-US" baseline="0" dirty="0" smtClean="0"/>
              <a:t> frequency is set to a reasonable number, you can evenly divide the data over a number of minutes, in a 6 node cluster we used 20 seconds. You can go lower than this but there is some risk of additional load on the indexer/forwarder queues</a:t>
            </a:r>
          </a:p>
          <a:p>
            <a:r>
              <a:rPr lang="en-US" baseline="0" dirty="0" smtClean="0"/>
              <a:t>In 6.5 and above Splunk forwarders you can use the event breaker to ensure the forwarder does not read until the end of file.</a:t>
            </a:r>
          </a:p>
          <a:p>
            <a:r>
              <a:rPr lang="en-US" baseline="0" dirty="0" smtClean="0"/>
              <a:t>In 6.6 and above you can now load balance by size instead of time!</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26</a:t>
            </a:fld>
            <a:endParaRPr lang="en-US"/>
          </a:p>
        </p:txBody>
      </p:sp>
    </p:spTree>
    <p:extLst>
      <p:ext uri="{BB962C8B-B14F-4D97-AF65-F5344CB8AC3E}">
        <p14:creationId xmlns:p14="http://schemas.microsoft.com/office/powerpoint/2010/main" val="1446268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additional trick you can use is dedicating a </a:t>
            </a:r>
            <a:r>
              <a:rPr lang="en-US" baseline="0" dirty="0" smtClean="0"/>
              <a:t>universal forwarder for ingesting large batch log files.</a:t>
            </a:r>
          </a:p>
          <a:p>
            <a:r>
              <a:rPr lang="en-US" baseline="0" dirty="0" smtClean="0"/>
              <a:t>For example if you have 10GB of logs dumped via FTP at a single point in time, if the forwarder attempts to read/forward to the indexers too quickly the indexers queues become blocked.</a:t>
            </a:r>
          </a:p>
          <a:p>
            <a:pPr>
              <a:buNone/>
            </a:pPr>
            <a:endParaRPr lang="en-US" baseline="0" dirty="0" smtClean="0"/>
          </a:p>
        </p:txBody>
      </p:sp>
      <p:sp>
        <p:nvSpPr>
          <p:cNvPr id="4" name="Slide Number Placeholder 3"/>
          <p:cNvSpPr>
            <a:spLocks noGrp="1"/>
          </p:cNvSpPr>
          <p:nvPr>
            <p:ph type="sldNum" sz="quarter" idx="10"/>
          </p:nvPr>
        </p:nvSpPr>
        <p:spPr/>
        <p:txBody>
          <a:bodyPr/>
          <a:lstStyle/>
          <a:p>
            <a:fld id="{5325A2C2-5F71-4445-811F-EA330DCDB9E9}" type="slidenum">
              <a:rPr lang="en-US" smtClean="0"/>
              <a:pPr/>
              <a:t>27</a:t>
            </a:fld>
            <a:endParaRPr lang="en-US"/>
          </a:p>
        </p:txBody>
      </p:sp>
    </p:spTree>
    <p:extLst>
      <p:ext uri="{BB962C8B-B14F-4D97-AF65-F5344CB8AC3E}">
        <p14:creationId xmlns:p14="http://schemas.microsoft.com/office/powerpoint/2010/main" val="3463338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additional tweak relating to the</a:t>
            </a:r>
            <a:r>
              <a:rPr lang="en-US" baseline="0" dirty="0" smtClean="0"/>
              <a:t> distribution of data is t</a:t>
            </a:r>
            <a:r>
              <a:rPr lang="en-US" dirty="0" smtClean="0"/>
              <a:t>he parallelIngestionPipelines setting</a:t>
            </a:r>
            <a:r>
              <a:rPr lang="en-US" baseline="0" dirty="0" smtClean="0"/>
              <a:t>. On heavy forwarders this results in 2 sets of queues and therefore 2 TCP out queues talking to multiple indexers at the same time and this can make the data distribution more even.</a:t>
            </a:r>
          </a:p>
          <a:p>
            <a:r>
              <a:rPr lang="en-US" baseline="0" dirty="0" smtClean="0"/>
              <a:t>In terms of monitoring  data distribution within an indexer cluster, a tstats query can be used to roughly measure the amount of data per cluster member, this query is also included in a dashboard at the end of the presentation.</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28</a:t>
            </a:fld>
            <a:endParaRPr lang="en-US"/>
          </a:p>
        </p:txBody>
      </p:sp>
    </p:spTree>
    <p:extLst>
      <p:ext uri="{BB962C8B-B14F-4D97-AF65-F5344CB8AC3E}">
        <p14:creationId xmlns:p14="http://schemas.microsoft.com/office/powerpoint/2010/main" val="3941653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mentioned on the previous slide in Splunk 6.6 the default time</a:t>
            </a:r>
            <a:r>
              <a:rPr lang="en-US" baseline="0" dirty="0" smtClean="0"/>
              <a:t> period is no longer all time, however in older versions it is something you need to change in the ui-prefs.conf</a:t>
            </a:r>
          </a:p>
          <a:p>
            <a:r>
              <a:rPr lang="en-US" baseline="0" dirty="0" smtClean="0"/>
              <a:t>You can use the user role settings to control search time windows, run times, concurrent searches. </a:t>
            </a:r>
          </a:p>
          <a:p>
            <a:r>
              <a:rPr lang="en-US" baseline="0" dirty="0" smtClean="0"/>
              <a:t>You may also wish to limit the default indexes searched by a user role, this is the list used when a search does not specify an index, you may want to be careful to not over restrict the users as they may resort to searching all indexes instead.</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30</a:t>
            </a:fld>
            <a:endParaRPr lang="en-US"/>
          </a:p>
        </p:txBody>
      </p:sp>
    </p:spTree>
    <p:extLst>
      <p:ext uri="{BB962C8B-B14F-4D97-AF65-F5344CB8AC3E}">
        <p14:creationId xmlns:p14="http://schemas.microsoft.com/office/powerpoint/2010/main" val="1107332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issues may</a:t>
            </a:r>
            <a:r>
              <a:rPr lang="en-US" baseline="0" dirty="0" smtClean="0"/>
              <a:t> you see on search heads?</a:t>
            </a:r>
            <a:endParaRPr lang="en-US" dirty="0" smtClean="0"/>
          </a:p>
          <a:p>
            <a:r>
              <a:rPr lang="en-US" dirty="0" smtClean="0"/>
              <a:t>There</a:t>
            </a:r>
            <a:r>
              <a:rPr lang="en-US" baseline="0" dirty="0" smtClean="0"/>
              <a:t> are a few common ones we have identified in our environment, you may wish to watch for scheduled searches not be narrowing down to any index, or scheduled searches using index=*</a:t>
            </a:r>
          </a:p>
          <a:p>
            <a:r>
              <a:rPr lang="en-US" baseline="0" dirty="0" smtClean="0"/>
              <a:t>There is a nearly identical problem in dashboards in relation to the index=* setting or not specifying an index.</a:t>
            </a:r>
          </a:p>
          <a:p>
            <a:r>
              <a:rPr lang="en-US" baseline="0" dirty="0" smtClean="0"/>
              <a:t>Another issue is when no time limits are specified or an all time scheduled search is created.</a:t>
            </a:r>
          </a:p>
          <a:p>
            <a:r>
              <a:rPr lang="en-US" baseline="0" dirty="0" smtClean="0"/>
              <a:t>Finally there are also search limits which can be used to improve performance but can also effect end users.</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31</a:t>
            </a:fld>
            <a:endParaRPr lang="en-US"/>
          </a:p>
        </p:txBody>
      </p:sp>
    </p:spTree>
    <p:extLst>
      <p:ext uri="{BB962C8B-B14F-4D97-AF65-F5344CB8AC3E}">
        <p14:creationId xmlns:p14="http://schemas.microsoft.com/office/powerpoint/2010/main" val="3409664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may be wondering w</a:t>
            </a:r>
            <a:r>
              <a:rPr lang="en-US" dirty="0" smtClean="0"/>
              <a:t>hat additional</a:t>
            </a:r>
            <a:r>
              <a:rPr lang="en-US" baseline="0" dirty="0" smtClean="0"/>
              <a:t> settings are available to improve performance at this level.</a:t>
            </a:r>
          </a:p>
          <a:p>
            <a:r>
              <a:rPr lang="en-US" baseline="0" dirty="0" smtClean="0"/>
              <a:t>The indexed realtime search mode in Splunk will result in a 60 second delay in realtime searches, however it does prevent a realtime search from consuming an entire CPU core and is used by default in some major Splunk applications such as enterprise security. We use this setting in both our non-enterprise security cluster to allow users to continue to use realtime but to prevent them from fully utilising the indexer CPU.</a:t>
            </a:r>
          </a:p>
          <a:p>
            <a:r>
              <a:rPr lang="en-US" baseline="0" dirty="0" smtClean="0"/>
              <a:t>You may wish to trial this in your environment or disable realtime searches to improve indexer performance.</a:t>
            </a:r>
          </a:p>
          <a:p>
            <a:endParaRPr lang="en-US" baseline="0" dirty="0" smtClean="0"/>
          </a:p>
          <a:p>
            <a:r>
              <a:rPr lang="en-US" baseline="0" dirty="0" smtClean="0"/>
              <a:t>The max searches per CPU setting will allow you to run the maximum number of searches that the indexers can handle and may need tuning up or down depending on your environment.</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32</a:t>
            </a:fld>
            <a:endParaRPr lang="en-US"/>
          </a:p>
        </p:txBody>
      </p:sp>
    </p:spTree>
    <p:extLst>
      <p:ext uri="{BB962C8B-B14F-4D97-AF65-F5344CB8AC3E}">
        <p14:creationId xmlns:p14="http://schemas.microsoft.com/office/powerpoint/2010/main" val="521772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need to watch data model and report acceleration, they</a:t>
            </a:r>
            <a:r>
              <a:rPr lang="en-US" baseline="0" dirty="0" smtClean="0"/>
              <a:t> </a:t>
            </a:r>
            <a:r>
              <a:rPr lang="en-US" dirty="0" smtClean="0"/>
              <a:t>can quickly cripple even a powerful indexer cluster.</a:t>
            </a:r>
          </a:p>
          <a:p>
            <a:r>
              <a:rPr lang="en-US" dirty="0" smtClean="0"/>
              <a:t>There</a:t>
            </a:r>
            <a:r>
              <a:rPr lang="en-US" baseline="0" dirty="0" smtClean="0"/>
              <a:t> are two main criteria you can use to reduce the impact on the indexers of an accelerated data model, they are tweaking the index= criteria within the data model and reducing the duration of the accelerated data.</a:t>
            </a:r>
          </a:p>
          <a:p>
            <a:r>
              <a:rPr lang="en-US" baseline="0" dirty="0" smtClean="0"/>
              <a:t>As an additional tip when we narrow down data models to a particular index, and then run a daily check to ensure that no indexes have started including data that should be in a specific data model.</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33</a:t>
            </a:fld>
            <a:endParaRPr lang="en-US"/>
          </a:p>
        </p:txBody>
      </p:sp>
    </p:spTree>
    <p:extLst>
      <p:ext uri="{BB962C8B-B14F-4D97-AF65-F5344CB8AC3E}">
        <p14:creationId xmlns:p14="http://schemas.microsoft.com/office/powerpoint/2010/main" val="1932364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section is about assisting users who are new to Splunk through finding</a:t>
            </a:r>
            <a:r>
              <a:rPr lang="en-US" baseline="0" dirty="0" smtClean="0"/>
              <a:t> errors that will hinder their Splunk experience.</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34</a:t>
            </a:fld>
            <a:endParaRPr lang="en-US"/>
          </a:p>
        </p:txBody>
      </p:sp>
    </p:spTree>
    <p:extLst>
      <p:ext uri="{BB962C8B-B14F-4D97-AF65-F5344CB8AC3E}">
        <p14:creationId xmlns:p14="http://schemas.microsoft.com/office/powerpoint/2010/main" val="16162000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can go wrong on</a:t>
            </a:r>
            <a:r>
              <a:rPr lang="en-US" baseline="0" dirty="0" smtClean="0"/>
              <a:t> the search heads?</a:t>
            </a:r>
          </a:p>
          <a:p>
            <a:r>
              <a:rPr lang="en-US" baseline="0" dirty="0" smtClean="0"/>
              <a:t>Orphaned scheduled searches can happen when the author / owner of the scheduled search leaves the company, this stops the search running.</a:t>
            </a:r>
          </a:p>
          <a:p>
            <a:r>
              <a:rPr lang="en-US" baseline="0" dirty="0" smtClean="0"/>
              <a:t>Scheduled searches can have a private level of access, if this alert then sends a results link via email it will only be accessible to the author of the alert.</a:t>
            </a:r>
          </a:p>
          <a:p>
            <a:r>
              <a:rPr lang="en-US" baseline="0" dirty="0" smtClean="0"/>
              <a:t>You may also have scheduled searches which are failing to run due to syntax errors and the owner of the search may be completely unaware.</a:t>
            </a:r>
          </a:p>
          <a:p>
            <a:r>
              <a:rPr lang="en-US" baseline="0" dirty="0" smtClean="0"/>
              <a:t>If you have alerts to watch for these scenarios you can advise the effected users before they contact you about the issue.</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35</a:t>
            </a:fld>
            <a:endParaRPr lang="en-US"/>
          </a:p>
        </p:txBody>
      </p:sp>
    </p:spTree>
    <p:extLst>
      <p:ext uri="{BB962C8B-B14F-4D97-AF65-F5344CB8AC3E}">
        <p14:creationId xmlns:p14="http://schemas.microsoft.com/office/powerpoint/2010/main" val="3427746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other potential issues exist on the search</a:t>
            </a:r>
            <a:r>
              <a:rPr lang="en-US" baseline="0" dirty="0" smtClean="0"/>
              <a:t> head cluster?</a:t>
            </a:r>
          </a:p>
          <a:p>
            <a:r>
              <a:rPr lang="en-US" baseline="0" dirty="0" smtClean="0"/>
              <a:t>You can check if the splunk scheduler is skipping searches or if there are excessive scheduling delays, this can be done through the internal indexes or the monitoring console.</a:t>
            </a:r>
          </a:p>
          <a:p>
            <a:r>
              <a:rPr lang="en-US" baseline="0" dirty="0" smtClean="0"/>
              <a:t>Check for anyone violating the search quota, the individual may not be aware of this issue.</a:t>
            </a:r>
          </a:p>
          <a:p>
            <a:r>
              <a:rPr lang="en-US" baseline="0" dirty="0" smtClean="0"/>
              <a:t>You may also want to watch for disk quota issues, we have had someone advise that Splunk is not working anymore when they have reached their disk quota and not noticed the messages in the top right hand side of the GUI…</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36</a:t>
            </a:fld>
            <a:endParaRPr lang="en-US"/>
          </a:p>
        </p:txBody>
      </p:sp>
    </p:spTree>
    <p:extLst>
      <p:ext uri="{BB962C8B-B14F-4D97-AF65-F5344CB8AC3E}">
        <p14:creationId xmlns:p14="http://schemas.microsoft.com/office/powerpoint/2010/main" val="2191935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smtClean="0"/>
              <a:t>Experience / background in</a:t>
            </a:r>
            <a:r>
              <a:rPr lang="en-US" baseline="0" dirty="0" smtClean="0"/>
              <a:t> Splunk, mention of many support tickets, professional services team members.</a:t>
            </a:r>
          </a:p>
          <a:p>
            <a:r>
              <a:rPr lang="en-US" dirty="0" smtClean="0"/>
              <a:t>What will you learn from this presentation? You</a:t>
            </a:r>
            <a:r>
              <a:rPr lang="en-US" baseline="0" dirty="0" smtClean="0"/>
              <a:t> will learn tips and tricks you can use to help grow your own Splunk installation.</a:t>
            </a:r>
            <a:endParaRPr lang="en-US" dirty="0" smtClean="0"/>
          </a:p>
          <a:p>
            <a:r>
              <a:rPr lang="en-US" dirty="0" smtClean="0"/>
              <a:t>The presentation will end with a link to an application that you can download</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3</a:t>
            </a:fld>
            <a:endParaRPr lang="en-US"/>
          </a:p>
        </p:txBody>
      </p:sp>
    </p:spTree>
    <p:extLst>
      <p:ext uri="{BB962C8B-B14F-4D97-AF65-F5344CB8AC3E}">
        <p14:creationId xmlns:p14="http://schemas.microsoft.com/office/powerpoint/2010/main" val="34446984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38</a:t>
            </a:fld>
            <a:endParaRPr lang="en-US"/>
          </a:p>
        </p:txBody>
      </p:sp>
    </p:spTree>
    <p:extLst>
      <p:ext uri="{BB962C8B-B14F-4D97-AF65-F5344CB8AC3E}">
        <p14:creationId xmlns:p14="http://schemas.microsoft.com/office/powerpoint/2010/main" val="251535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a:t>
            </a:r>
            <a:r>
              <a:rPr lang="en-US" baseline="0" dirty="0" smtClean="0"/>
              <a:t> a few ways to troubleshoot the forwarder.</a:t>
            </a:r>
          </a:p>
          <a:p>
            <a:r>
              <a:rPr lang="en-US" baseline="0" dirty="0" smtClean="0"/>
              <a:t>splunk btool can be used to list the current configuration, this tool merges all configuration of a particular type into 1 output so you can determine what settings have been applied and where they have been applied from.</a:t>
            </a:r>
          </a:p>
          <a:p>
            <a:r>
              <a:rPr lang="en-US" baseline="0" dirty="0" smtClean="0"/>
              <a:t>The second tip relates to checking the status of the tailing processor, this can show you where in the file the Splunk forwarder has reached.</a:t>
            </a:r>
          </a:p>
          <a:p>
            <a:r>
              <a:rPr lang="en-US" baseline="0" dirty="0" smtClean="0"/>
              <a:t>Both of these are in addition to the splunkd.log file which provides some troubleshooting information such as the stanzas read and the file that are been watched.</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39</a:t>
            </a:fld>
            <a:endParaRPr lang="en-US"/>
          </a:p>
        </p:txBody>
      </p:sp>
    </p:spTree>
    <p:extLst>
      <p:ext uri="{BB962C8B-B14F-4D97-AF65-F5344CB8AC3E}">
        <p14:creationId xmlns:p14="http://schemas.microsoft.com/office/powerpoint/2010/main" val="1528085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may wish to consider avoiding the ignoreOlderThan setting in the inputs.conf. The setting is designed so that the forwarder will ignore a particular file once a number of days has been reached, the problem with this setting is that once the file is ignored it is never read again.</a:t>
            </a:r>
          </a:p>
          <a:p>
            <a:r>
              <a:rPr lang="en-US" baseline="0" dirty="0" smtClean="0"/>
              <a:t>For example if you set ignoreOlderThan to 2 days and your webservers access.log stops updating for 2 days, that file will never be read again even if the log file get updated with new data. The forwarder will only read the file again once restarted.</a:t>
            </a:r>
          </a:p>
          <a:p>
            <a:r>
              <a:rPr lang="en-US" baseline="0" dirty="0" smtClean="0"/>
              <a:t>In general I recommend avoiding this setting.</a:t>
            </a:r>
          </a:p>
          <a:p>
            <a:endParaRPr lang="en-US" baseline="0" dirty="0" smtClean="0"/>
          </a:p>
          <a:p>
            <a:r>
              <a:rPr lang="en-US" baseline="0" dirty="0" smtClean="0"/>
              <a:t>The default ulimit settings on some operating systems can result in the forwarder crashing, so therefore ensuring the ulimit is appropriately set is always a good idea.</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40</a:t>
            </a:fld>
            <a:endParaRPr lang="en-US"/>
          </a:p>
        </p:txBody>
      </p:sp>
    </p:spTree>
    <p:extLst>
      <p:ext uri="{BB962C8B-B14F-4D97-AF65-F5344CB8AC3E}">
        <p14:creationId xmlns:p14="http://schemas.microsoft.com/office/powerpoint/2010/main" val="2463868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smtClean="0"/>
              <a:t>You</a:t>
            </a:r>
            <a:r>
              <a:rPr lang="en-US" baseline="0" dirty="0" smtClean="0"/>
              <a:t> will want to check for excessive </a:t>
            </a:r>
            <a:r>
              <a:rPr lang="en-US" dirty="0" smtClean="0"/>
              <a:t>checkCRC errors occurring</a:t>
            </a:r>
            <a:r>
              <a:rPr lang="en-US" baseline="0" dirty="0" smtClean="0"/>
              <a:t> in a short period of time.</a:t>
            </a:r>
          </a:p>
          <a:p>
            <a:pPr>
              <a:buNone/>
            </a:pPr>
            <a:r>
              <a:rPr lang="en-US" baseline="0" dirty="0" smtClean="0"/>
              <a:t>This can cause data to be duplicated in an index, or a file to be ignored.</a:t>
            </a:r>
          </a:p>
          <a:p>
            <a:pPr>
              <a:buNone/>
            </a:pPr>
            <a:r>
              <a:rPr lang="en-US" baseline="0" dirty="0" smtClean="0"/>
              <a:t>Either initCrcLength or the crcSalt &lt;SOURCE&gt; may be able to fix this issue, the </a:t>
            </a:r>
            <a:r>
              <a:rPr lang="en-US" baseline="0" dirty="0" err="1" smtClean="0"/>
              <a:t>splunkd</a:t>
            </a:r>
            <a:r>
              <a:rPr lang="en-US" baseline="0" dirty="0" smtClean="0"/>
              <a:t> log file will usually provide hints as to when this scenario has occurred.</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41</a:t>
            </a:fld>
            <a:endParaRPr lang="en-US"/>
          </a:p>
        </p:txBody>
      </p:sp>
    </p:spTree>
    <p:extLst>
      <p:ext uri="{BB962C8B-B14F-4D97-AF65-F5344CB8AC3E}">
        <p14:creationId xmlns:p14="http://schemas.microsoft.com/office/powerpoint/2010/main" val="33778906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Congratulations</a:t>
            </a:r>
            <a:r>
              <a:rPr lang="en-US" baseline="0" dirty="0" smtClean="0"/>
              <a:t> for making it this far! We now have a quick summary of what was discussed.</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42</a:t>
            </a:fld>
            <a:endParaRPr lang="en-US"/>
          </a:p>
        </p:txBody>
      </p:sp>
    </p:spTree>
    <p:extLst>
      <p:ext uri="{BB962C8B-B14F-4D97-AF65-F5344CB8AC3E}">
        <p14:creationId xmlns:p14="http://schemas.microsoft.com/office/powerpoint/2010/main" val="4115343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discussed many potential issues so far, the most</a:t>
            </a:r>
            <a:r>
              <a:rPr lang="en-US" baseline="0" dirty="0" smtClean="0"/>
              <a:t> important is m</a:t>
            </a:r>
            <a:r>
              <a:rPr lang="en-US" dirty="0" smtClean="0"/>
              <a:t>anually configuring timestamping within</a:t>
            </a:r>
            <a:r>
              <a:rPr lang="en-US" baseline="0" dirty="0" smtClean="0"/>
              <a:t> the props.conf This setting will prevent many of the other issues mentioned in this presentation.</a:t>
            </a:r>
          </a:p>
          <a:p>
            <a:r>
              <a:rPr lang="en-US" baseline="0" dirty="0" smtClean="0"/>
              <a:t>Appropriate sizing of indexes and volumes will limit the damage from any flood of data.</a:t>
            </a:r>
          </a:p>
          <a:p>
            <a:r>
              <a:rPr lang="en-US" baseline="0" dirty="0" smtClean="0"/>
              <a:t>Ensuring an even data balance within the cluster will help prevent CPU /IO issues on a single member, and this is important if any of the cluster members are close to the CPU , IO or filesystem limits.</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43</a:t>
            </a:fld>
            <a:endParaRPr lang="en-US"/>
          </a:p>
        </p:txBody>
      </p:sp>
    </p:spTree>
    <p:extLst>
      <p:ext uri="{BB962C8B-B14F-4D97-AF65-F5344CB8AC3E}">
        <p14:creationId xmlns:p14="http://schemas.microsoft.com/office/powerpoint/2010/main" val="1827703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models</a:t>
            </a:r>
            <a:r>
              <a:rPr lang="en-US" baseline="0" dirty="0" smtClean="0"/>
              <a:t> that are accelerated will need some tweaking or they may cause performance issues for the indexers</a:t>
            </a:r>
          </a:p>
          <a:p>
            <a:r>
              <a:rPr lang="en-US" baseline="0" dirty="0" smtClean="0"/>
              <a:t>Poorly configured scheduled searches and dashboards can also cause performance issues.</a:t>
            </a:r>
          </a:p>
          <a:p>
            <a:r>
              <a:rPr lang="en-US" baseline="0" dirty="0" smtClean="0"/>
              <a:t>Finally user level issues won’t cause a performance issue but will confuse those who use Splunk so letting them know of the issue before they get in contact is a nice thing to do.</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44</a:t>
            </a:fld>
            <a:endParaRPr lang="en-US"/>
          </a:p>
        </p:txBody>
      </p:sp>
    </p:spTree>
    <p:extLst>
      <p:ext uri="{BB962C8B-B14F-4D97-AF65-F5344CB8AC3E}">
        <p14:creationId xmlns:p14="http://schemas.microsoft.com/office/powerpoint/2010/main" val="20637586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45</a:t>
            </a:fld>
            <a:endParaRPr lang="en-US"/>
          </a:p>
        </p:txBody>
      </p:sp>
    </p:spTree>
    <p:extLst>
      <p:ext uri="{BB962C8B-B14F-4D97-AF65-F5344CB8AC3E}">
        <p14:creationId xmlns:p14="http://schemas.microsoft.com/office/powerpoint/2010/main" val="3101217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Thankyou for</a:t>
            </a:r>
            <a:r>
              <a:rPr lang="en-US" baseline="0" dirty="0" smtClean="0"/>
              <a:t> your time, feedback is welcome on this presentation or if you have any tips around growing your Splunk environment!</a:t>
            </a:r>
          </a:p>
          <a:p>
            <a:r>
              <a:rPr lang="en-US" baseline="0" dirty="0" smtClean="0"/>
              <a:t>At this stage do we have any questions?</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46</a:t>
            </a:fld>
            <a:endParaRPr lang="en-US"/>
          </a:p>
        </p:txBody>
      </p:sp>
    </p:spTree>
    <p:extLst>
      <p:ext uri="{BB962C8B-B14F-4D97-AF65-F5344CB8AC3E}">
        <p14:creationId xmlns:p14="http://schemas.microsoft.com/office/powerpoint/2010/main" val="63320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primary focus of the presentation will be on the indexer performance and indexer troubleshooting as this is where most issues occur.</a:t>
            </a:r>
          </a:p>
          <a:p>
            <a:r>
              <a:rPr lang="en-US" baseline="0" dirty="0" smtClean="0"/>
              <a:t>You will learn about data ingestion tuning, data distribution within an indexer cluster and a mention of some other issues we have encountered.</a:t>
            </a:r>
          </a:p>
          <a:p>
            <a:r>
              <a:rPr lang="en-US" baseline="0" dirty="0" smtClean="0"/>
              <a:t>We then move into a discussion around search head performance tuning as any issues at this level will effect the indexer cluster.</a:t>
            </a:r>
          </a:p>
          <a:p>
            <a:r>
              <a:rPr lang="en-US" baseline="0" dirty="0" smtClean="0"/>
              <a:t>The final section relates to troubleshooting the universal forwarder itself.</a:t>
            </a:r>
          </a:p>
        </p:txBody>
      </p:sp>
      <p:sp>
        <p:nvSpPr>
          <p:cNvPr id="4" name="Slide Number Placeholder 3"/>
          <p:cNvSpPr>
            <a:spLocks noGrp="1"/>
          </p:cNvSpPr>
          <p:nvPr>
            <p:ph type="sldNum" sz="quarter" idx="10"/>
          </p:nvPr>
        </p:nvSpPr>
        <p:spPr/>
        <p:txBody>
          <a:bodyPr/>
          <a:lstStyle/>
          <a:p>
            <a:fld id="{5325A2C2-5F71-4445-811F-EA330DCDB9E9}" type="slidenum">
              <a:rPr lang="en-US" smtClean="0"/>
              <a:pPr/>
              <a:t>4</a:t>
            </a:fld>
            <a:endParaRPr lang="en-US"/>
          </a:p>
        </p:txBody>
      </p:sp>
    </p:spTree>
    <p:extLst>
      <p:ext uri="{BB962C8B-B14F-4D97-AF65-F5344CB8AC3E}">
        <p14:creationId xmlns:p14="http://schemas.microsoft.com/office/powerpoint/2010/main" val="737965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problems in the queues during data ingestion. </a:t>
            </a:r>
            <a:r>
              <a:rPr lang="en-US" dirty="0" smtClean="0"/>
              <a:t>In</a:t>
            </a:r>
            <a:r>
              <a:rPr lang="en-US" baseline="0" dirty="0" smtClean="0"/>
              <a:t> this picture on the right hand side, the top three queues are close to full, the typing queue, aggregation queue and parsing queue are all blocked. </a:t>
            </a:r>
          </a:p>
          <a:p>
            <a:r>
              <a:rPr lang="en-US" baseline="0" dirty="0" smtClean="0"/>
              <a:t>Since the queues in Splunk within a pipeline, you always want to start troubleshooting from the last blocked queue, in this example the typing queue.</a:t>
            </a:r>
          </a:p>
          <a:p>
            <a:r>
              <a:rPr lang="en-US" baseline="0" dirty="0" smtClean="0"/>
              <a:t>You may encounter this scenario in your Splunk environment and understanding what might cause the issue is important to prevent and resolve the blocking.</a:t>
            </a:r>
          </a:p>
          <a:p>
            <a:r>
              <a:rPr lang="en-US" baseline="0" dirty="0" smtClean="0"/>
              <a:t>This example comes from the monitoring console.</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6</a:t>
            </a:fld>
            <a:endParaRPr lang="en-US"/>
          </a:p>
        </p:txBody>
      </p:sp>
    </p:spTree>
    <p:extLst>
      <p:ext uri="{BB962C8B-B14F-4D97-AF65-F5344CB8AC3E}">
        <p14:creationId xmlns:p14="http://schemas.microsoft.com/office/powerpoint/2010/main" val="4287222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 production scenario you may encounter is a blocked aggregation queue, this can block data ingestion within the indexer cluster. In an example all indexers were effected.</a:t>
            </a:r>
          </a:p>
          <a:p>
            <a:r>
              <a:rPr lang="en-US" baseline="0" dirty="0" smtClean="0"/>
              <a:t>The root cause was extremely large multi-line events that were attempting to line merge in memory.</a:t>
            </a:r>
          </a:p>
          <a:p>
            <a:r>
              <a:rPr lang="en-US" baseline="0" dirty="0" smtClean="0"/>
              <a:t>Using the line breaker property resolved this and if you do see a similar issue in your environment you may wish to consider switching to the line breaker.</a:t>
            </a:r>
          </a:p>
          <a:p>
            <a:r>
              <a:rPr lang="en-US" baseline="0" dirty="0" smtClean="0"/>
              <a:t>The line breaker is extremely efficient at merging many lines together, the SHOULD_LINERMERGE may hit issues once you have many lines per event.</a:t>
            </a:r>
          </a:p>
          <a:p>
            <a:r>
              <a:rPr lang="en-US" baseline="0" dirty="0" smtClean="0"/>
              <a:t>2</a:t>
            </a:r>
            <a:r>
              <a:rPr lang="en-US" baseline="30000" dirty="0" smtClean="0"/>
              <a:t>nd</a:t>
            </a:r>
            <a:r>
              <a:rPr lang="en-US" baseline="0" dirty="0" smtClean="0"/>
              <a:t> scenario of poorly written regular expressions.</a:t>
            </a:r>
          </a:p>
        </p:txBody>
      </p:sp>
      <p:sp>
        <p:nvSpPr>
          <p:cNvPr id="4" name="Slide Number Placeholder 3"/>
          <p:cNvSpPr>
            <a:spLocks noGrp="1"/>
          </p:cNvSpPr>
          <p:nvPr>
            <p:ph type="sldNum" sz="quarter" idx="10"/>
          </p:nvPr>
        </p:nvSpPr>
        <p:spPr/>
        <p:txBody>
          <a:bodyPr/>
          <a:lstStyle/>
          <a:p>
            <a:fld id="{5325A2C2-5F71-4445-811F-EA330DCDB9E9}" type="slidenum">
              <a:rPr lang="en-US" smtClean="0"/>
              <a:pPr/>
              <a:t>7</a:t>
            </a:fld>
            <a:endParaRPr lang="en-US"/>
          </a:p>
        </p:txBody>
      </p:sp>
    </p:spTree>
    <p:extLst>
      <p:ext uri="{BB962C8B-B14F-4D97-AF65-F5344CB8AC3E}">
        <p14:creationId xmlns:p14="http://schemas.microsoft.com/office/powerpoint/2010/main" val="1644509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smtClean="0"/>
              <a:t>Invalid</a:t>
            </a:r>
            <a:r>
              <a:rPr lang="en-US" baseline="0" dirty="0" smtClean="0"/>
              <a:t> timestamp parsing is one of the most frustrating events that can happen to you as a Splunk administrator.</a:t>
            </a:r>
          </a:p>
          <a:p>
            <a:pPr>
              <a:buNone/>
            </a:pPr>
            <a:r>
              <a:rPr lang="en-US" baseline="0" dirty="0" smtClean="0"/>
              <a:t>Multiple timestamps within 1 line can confuse Splunk time parsing, Splunk will often chooses the second timestamp within the same line.</a:t>
            </a:r>
          </a:p>
          <a:p>
            <a:pPr>
              <a:buNone/>
            </a:pPr>
            <a:r>
              <a:rPr lang="en-US" baseline="0" dirty="0" smtClean="0"/>
              <a:t>Another common issue is with multi-line log entries that have a timestamp on a new line, for example a dump of an XML event, this also causes a single log event to break into multiple pieces.</a:t>
            </a:r>
          </a:p>
        </p:txBody>
      </p:sp>
      <p:sp>
        <p:nvSpPr>
          <p:cNvPr id="4" name="Slide Number Placeholder 3"/>
          <p:cNvSpPr>
            <a:spLocks noGrp="1"/>
          </p:cNvSpPr>
          <p:nvPr>
            <p:ph type="sldNum" sz="quarter" idx="10"/>
          </p:nvPr>
        </p:nvSpPr>
        <p:spPr/>
        <p:txBody>
          <a:bodyPr/>
          <a:lstStyle/>
          <a:p>
            <a:fld id="{5325A2C2-5F71-4445-811F-EA330DCDB9E9}" type="slidenum">
              <a:rPr lang="en-US" smtClean="0"/>
              <a:pPr/>
              <a:t>8</a:t>
            </a:fld>
            <a:endParaRPr lang="en-US"/>
          </a:p>
        </p:txBody>
      </p:sp>
    </p:spTree>
    <p:extLst>
      <p:ext uri="{BB962C8B-B14F-4D97-AF65-F5344CB8AC3E}">
        <p14:creationId xmlns:p14="http://schemas.microsoft.com/office/powerpoint/2010/main" val="2526690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smtClean="0"/>
              <a:t>While</a:t>
            </a:r>
            <a:r>
              <a:rPr lang="en-US" baseline="0" dirty="0" smtClean="0"/>
              <a:t> you will want to try to prevent this issue from ever occurring, it is likely that eventually some data will not get parsed as expected. You should consider creating alerts to find when the problem has occurred..</a:t>
            </a:r>
          </a:p>
          <a:p>
            <a:pPr>
              <a:buNone/>
            </a:pPr>
            <a:r>
              <a:rPr lang="en-US" baseline="0" dirty="0" smtClean="0"/>
              <a:t>The application mentioned at the end of this presentation provides example alerts that you can use for detecting this issue.</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9</a:t>
            </a:fld>
            <a:endParaRPr lang="en-US"/>
          </a:p>
        </p:txBody>
      </p:sp>
    </p:spTree>
    <p:extLst>
      <p:ext uri="{BB962C8B-B14F-4D97-AF65-F5344CB8AC3E}">
        <p14:creationId xmlns:p14="http://schemas.microsoft.com/office/powerpoint/2010/main" val="4267900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smtClean="0"/>
              <a:t>In</a:t>
            </a:r>
            <a:r>
              <a:rPr lang="en-US" baseline="0" dirty="0" smtClean="0"/>
              <a:t> this picture the data from a production index has been lost the day after it was ingested.</a:t>
            </a:r>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11</a:t>
            </a:fld>
            <a:endParaRPr lang="en-US"/>
          </a:p>
        </p:txBody>
      </p:sp>
    </p:spTree>
    <p:extLst>
      <p:ext uri="{BB962C8B-B14F-4D97-AF65-F5344CB8AC3E}">
        <p14:creationId xmlns:p14="http://schemas.microsoft.com/office/powerpoint/2010/main" val="39426604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8" y="0"/>
            <a:ext cx="12190992" cy="6857433"/>
          </a:xfrm>
          <a:prstGeom prst="rect">
            <a:avLst/>
          </a:prstGeom>
        </p:spPr>
      </p:pic>
      <p:sp>
        <p:nvSpPr>
          <p:cNvPr id="2" name="Title 1"/>
          <p:cNvSpPr>
            <a:spLocks noGrp="1"/>
          </p:cNvSpPr>
          <p:nvPr>
            <p:ph type="title" hasCustomPrompt="1"/>
          </p:nvPr>
        </p:nvSpPr>
        <p:spPr bwMode="white">
          <a:xfrm>
            <a:off x="729973" y="599710"/>
            <a:ext cx="10778781" cy="2873153"/>
          </a:xfrm>
        </p:spPr>
        <p:txBody>
          <a:bodyPr anchor="b" anchorCtr="0">
            <a:noAutofit/>
          </a:bodyPr>
          <a:lstStyle>
            <a:lvl1pPr algn="l">
              <a:lnSpc>
                <a:spcPct val="90000"/>
              </a:lnSpc>
              <a:defRPr sz="5400" b="1" baseline="0"/>
            </a:lvl1pPr>
          </a:lstStyle>
          <a:p>
            <a:r>
              <a:rPr lang="en-US" dirty="0" smtClean="0"/>
              <a:t>Presentation Title</a:t>
            </a:r>
            <a:endParaRPr lang="en-US" dirty="0"/>
          </a:p>
        </p:txBody>
      </p:sp>
      <p:sp>
        <p:nvSpPr>
          <p:cNvPr id="21" name="Text Placeholder 20"/>
          <p:cNvSpPr>
            <a:spLocks noGrp="1"/>
          </p:cNvSpPr>
          <p:nvPr>
            <p:ph type="body" sz="quarter" idx="12" hasCustomPrompt="1"/>
          </p:nvPr>
        </p:nvSpPr>
        <p:spPr bwMode="white">
          <a:xfrm>
            <a:off x="729973" y="366331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729973" y="4675144"/>
            <a:ext cx="7128442" cy="651886"/>
          </a:xfrm>
        </p:spPr>
        <p:txBody>
          <a:bodyPr>
            <a:noAutofit/>
          </a:bodyPr>
          <a:lstStyle>
            <a:lvl1pPr marL="0" indent="0" algn="l">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a:t>
            </a:r>
            <a:r>
              <a:rPr lang="en-US" dirty="0" smtClean="0"/>
              <a:t>Name  |  </a:t>
            </a:r>
            <a:r>
              <a:rPr lang="en-US" dirty="0"/>
              <a:t>Title &amp; Specialization</a:t>
            </a:r>
          </a:p>
        </p:txBody>
      </p:sp>
      <p:grpSp>
        <p:nvGrpSpPr>
          <p:cNvPr id="6" name="Group 5" hidden="1"/>
          <p:cNvGrpSpPr/>
          <p:nvPr userDrawn="1">
            <p:custDataLst>
              <p:tags r:id="rId1"/>
            </p:custDataLst>
          </p:nvPr>
        </p:nvGrpSpPr>
        <p:grpSpPr bwMode="blackGray">
          <a:xfrm>
            <a:off x="-7" y="0"/>
            <a:ext cx="12192008" cy="6858003"/>
            <a:chOff x="-7" y="0"/>
            <a:chExt cx="12192008" cy="6858003"/>
          </a:xfrm>
        </p:grpSpPr>
        <p:grpSp>
          <p:nvGrpSpPr>
            <p:cNvPr id="7" name="Group 6" hidden="1"/>
            <p:cNvGrpSpPr/>
            <p:nvPr userDrawn="1"/>
          </p:nvGrpSpPr>
          <p:grpSpPr bwMode="blackGray">
            <a:xfrm>
              <a:off x="-7" y="0"/>
              <a:ext cx="12192008" cy="6858003"/>
              <a:chOff x="-7" y="0"/>
              <a:chExt cx="12192008" cy="6858003"/>
            </a:xfrm>
            <a:solidFill>
              <a:srgbClr val="7030A0">
                <a:alpha val="10000"/>
              </a:srgbClr>
            </a:solidFill>
          </p:grpSpPr>
          <p:sp>
            <p:nvSpPr>
              <p:cNvPr id="50" name="Rectangle 49" hidden="1"/>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userDrawn="1"/>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userDrawn="1"/>
          </p:nvGrpSpPr>
          <p:grpSpPr bwMode="blackGray">
            <a:xfrm>
              <a:off x="456062" y="304801"/>
              <a:ext cx="11279875" cy="5599075"/>
              <a:chOff x="0" y="304801"/>
              <a:chExt cx="12192000" cy="5599075"/>
            </a:xfrm>
          </p:grpSpPr>
          <p:cxnSp>
            <p:nvCxnSpPr>
              <p:cNvPr id="23" name="Straight Connector 22" hidden="1"/>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userDrawn="1"/>
          </p:nvGrpSpPr>
          <p:grpSpPr bwMode="blackGray">
            <a:xfrm>
              <a:off x="456062" y="304801"/>
              <a:ext cx="11277720" cy="5599075"/>
              <a:chOff x="456062" y="304801"/>
              <a:chExt cx="11277720" cy="5817450"/>
            </a:xfrm>
          </p:grpSpPr>
          <p:sp>
            <p:nvSpPr>
              <p:cNvPr id="10" name="Rectangle 9" hidden="1"/>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userDrawn="1"/>
        </p:nvSpPr>
        <p:spPr>
          <a:xfrm>
            <a:off x="6938683" y="34865"/>
            <a:ext cx="5249014" cy="215444"/>
          </a:xfrm>
          <a:prstGeom prst="rect">
            <a:avLst/>
          </a:prstGeom>
          <a:noFill/>
        </p:spPr>
        <p:txBody>
          <a:bodyPr wrap="square" rtlCol="0">
            <a:spAutoFit/>
          </a:bodyPr>
          <a:lstStyle/>
          <a:p>
            <a:pPr algn="r"/>
            <a:r>
              <a:rPr lang="en-US" sz="800" cap="all" spc="100" dirty="0" smtClean="0">
                <a:solidFill>
                  <a:schemeClr val="accent2">
                    <a:lumMod val="75000"/>
                    <a:alpha val="90000"/>
                  </a:schemeClr>
                </a:solidFill>
              </a:rPr>
              <a:t>© 2017 Splunk Inc.</a:t>
            </a:r>
            <a:endParaRPr lang="en-US" sz="800" cap="all" spc="100" dirty="0">
              <a:solidFill>
                <a:schemeClr val="accent2">
                  <a:lumMod val="75000"/>
                  <a:alpha val="90000"/>
                </a:schemeClr>
              </a:solidFill>
            </a:endParaRPr>
          </a:p>
        </p:txBody>
      </p:sp>
      <p:sp>
        <p:nvSpPr>
          <p:cNvPr id="56" name="Text Placeholder 24"/>
          <p:cNvSpPr>
            <a:spLocks noGrp="1"/>
          </p:cNvSpPr>
          <p:nvPr>
            <p:ph type="body" sz="quarter" idx="15" hasCustomPrompt="1"/>
          </p:nvPr>
        </p:nvSpPr>
        <p:spPr bwMode="white">
          <a:xfrm>
            <a:off x="729973" y="535057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smtClean="0"/>
              <a:t>Date  |  Version</a:t>
            </a:r>
            <a:endParaRPr lang="en-US" dirty="0"/>
          </a:p>
        </p:txBody>
      </p:sp>
      <p:pic>
        <p:nvPicPr>
          <p:cNvPr id="57" name="Picture 56"/>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729973" y="514772"/>
            <a:ext cx="3704703" cy="650640"/>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9" name="Picture 8"/>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9869565" y="6261100"/>
            <a:ext cx="2021495" cy="355026"/>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423837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 Dark">
    <p:bg>
      <p:bgRef idx="1001">
        <a:schemeClr val="bg2"/>
      </p:bgRef>
    </p:bg>
    <p:spTree>
      <p:nvGrpSpPr>
        <p:cNvPr id="1" name=""/>
        <p:cNvGrpSpPr/>
        <p:nvPr/>
      </p:nvGrpSpPr>
      <p:grpSpPr>
        <a:xfrm>
          <a:off x="0" y="0"/>
          <a:ext cx="0" cy="0"/>
          <a:chOff x="0" y="0"/>
          <a:chExt cx="0" cy="0"/>
        </a:xfrm>
      </p:grpSpPr>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9869565" y="6261100"/>
            <a:ext cx="2021495" cy="355026"/>
          </a:xfrm>
          <a:prstGeom prst="rect">
            <a:avLst/>
          </a:prstGeom>
        </p:spPr>
      </p:pic>
    </p:spTree>
    <p:extLst>
      <p:ext uri="{BB962C8B-B14F-4D97-AF65-F5344CB8AC3E}">
        <p14:creationId xmlns:p14="http://schemas.microsoft.com/office/powerpoint/2010/main" val="567063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19537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Up Quote - Dark">
    <p:bg>
      <p:bgRef idx="1001">
        <a:schemeClr val="bg2"/>
      </p:bgRef>
    </p:bg>
    <p:spTree>
      <p:nvGrpSpPr>
        <p:cNvPr id="1" name=""/>
        <p:cNvGrpSpPr/>
        <p:nvPr/>
      </p:nvGrpSpPr>
      <p:grpSpPr>
        <a:xfrm>
          <a:off x="0" y="0"/>
          <a:ext cx="0" cy="0"/>
          <a:chOff x="0" y="0"/>
          <a:chExt cx="0" cy="0"/>
        </a:xfrm>
      </p:grpSpPr>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9869565" y="6261100"/>
            <a:ext cx="2021495" cy="355026"/>
          </a:xfrm>
          <a:prstGeom prst="rect">
            <a:avLst/>
          </a:prstGeom>
        </p:spPr>
      </p:pic>
    </p:spTree>
    <p:extLst>
      <p:ext uri="{BB962C8B-B14F-4D97-AF65-F5344CB8AC3E}">
        <p14:creationId xmlns:p14="http://schemas.microsoft.com/office/powerpoint/2010/main" val="1670925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25111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No Footer – Dark">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userDrawn="1"/>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pic>
        <p:nvPicPr>
          <p:cNvPr id="10" name="Picture 9"/>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9869565" y="6261100"/>
            <a:ext cx="2021495" cy="355026"/>
          </a:xfrm>
          <a:prstGeom prst="rect">
            <a:avLst/>
          </a:prstGeom>
        </p:spPr>
      </p:pic>
    </p:spTree>
    <p:extLst>
      <p:ext uri="{BB962C8B-B14F-4D97-AF65-F5344CB8AC3E}">
        <p14:creationId xmlns:p14="http://schemas.microsoft.com/office/powerpoint/2010/main" val="3464328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Rectangle 3"/>
          <p:cNvSpPr/>
          <p:nvPr userDrawn="1"/>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bg1"/>
              </a:solidFill>
            </a:endParaRPr>
          </a:p>
        </p:txBody>
      </p:sp>
      <p:pic>
        <p:nvPicPr>
          <p:cNvPr id="5" name="Picture 4"/>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9869565" y="6261100"/>
            <a:ext cx="2021495" cy="355025"/>
          </a:xfrm>
          <a:prstGeom prst="rect">
            <a:avLst/>
          </a:prstGeom>
        </p:spPr>
      </p:pic>
    </p:spTree>
    <p:extLst>
      <p:ext uri="{BB962C8B-B14F-4D97-AF65-F5344CB8AC3E}">
        <p14:creationId xmlns:p14="http://schemas.microsoft.com/office/powerpoint/2010/main" val="47547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 Dark">
    <p:bg>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bg1"/>
              </a:solidFill>
            </a:endParaRPr>
          </a:p>
        </p:txBody>
      </p:sp>
      <p:pic>
        <p:nvPicPr>
          <p:cNvPr id="6" name="Picture 5"/>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9869565" y="6261100"/>
            <a:ext cx="2021495" cy="355026"/>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creenshot and Content">
    <p:spTree>
      <p:nvGrpSpPr>
        <p:cNvPr id="1" name=""/>
        <p:cNvGrpSpPr/>
        <p:nvPr/>
      </p:nvGrpSpPr>
      <p:grpSpPr>
        <a:xfrm>
          <a:off x="0" y="0"/>
          <a:ext cx="0" cy="0"/>
          <a:chOff x="0" y="0"/>
          <a:chExt cx="0" cy="0"/>
        </a:xfrm>
      </p:grpSpPr>
      <p:sp>
        <p:nvSpPr>
          <p:cNvPr id="5" name="Rectangle 4"/>
          <p:cNvSpPr/>
          <p:nvPr userDrawn="1"/>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userDrawn="1"/>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pic>
        <p:nvPicPr>
          <p:cNvPr id="12" name="Picture 11"/>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9869565" y="6261100"/>
            <a:ext cx="2021495" cy="355025"/>
          </a:xfrm>
          <a:prstGeom prst="rect">
            <a:avLst/>
          </a:prstGeom>
        </p:spPr>
      </p:pic>
    </p:spTree>
    <p:extLst>
      <p:ext uri="{BB962C8B-B14F-4D97-AF65-F5344CB8AC3E}">
        <p14:creationId xmlns:p14="http://schemas.microsoft.com/office/powerpoint/2010/main" val="119760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7316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7316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userDrawn="1"/>
        </p:nvCxnSpPr>
        <p:spPr bwMode="gray">
          <a:xfrm>
            <a:off x="68406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9869565" y="6261100"/>
            <a:ext cx="2021495" cy="355026"/>
          </a:xfrm>
          <a:prstGeom prst="rect">
            <a:avLst/>
          </a:prstGeom>
        </p:spPr>
      </p:pic>
      <p:sp>
        <p:nvSpPr>
          <p:cNvPr id="9" name="TextBox 8"/>
          <p:cNvSpPr txBox="1"/>
          <p:nvPr userDrawn="1"/>
        </p:nvSpPr>
        <p:spPr>
          <a:xfrm>
            <a:off x="6481483" y="34865"/>
            <a:ext cx="5706214" cy="215444"/>
          </a:xfrm>
          <a:prstGeom prst="rect">
            <a:avLst/>
          </a:prstGeom>
          <a:noFill/>
        </p:spPr>
        <p:txBody>
          <a:bodyPr wrap="square" rtlCol="0">
            <a:spAutoFit/>
          </a:bodyPr>
          <a:lstStyle/>
          <a:p>
            <a:pPr algn="r"/>
            <a:r>
              <a:rPr lang="en-US" sz="800" cap="all" spc="100" dirty="0" smtClean="0">
                <a:solidFill>
                  <a:schemeClr val="accent2">
                    <a:lumMod val="75000"/>
                    <a:alpha val="90000"/>
                  </a:schemeClr>
                </a:solidFill>
              </a:rPr>
              <a:t>© 2017 Splunk Inc.</a:t>
            </a:r>
            <a:endParaRPr lang="en-US" sz="800" cap="all" spc="100" dirty="0">
              <a:solidFill>
                <a:schemeClr val="accent2">
                  <a:lumMod val="75000"/>
                  <a:alpha val="90000"/>
                </a:schemeClr>
              </a:solidFill>
            </a:endParaRPr>
          </a:p>
        </p:txBody>
      </p:sp>
    </p:spTree>
    <p:extLst>
      <p:ext uri="{BB962C8B-B14F-4D97-AF65-F5344CB8AC3E}">
        <p14:creationId xmlns:p14="http://schemas.microsoft.com/office/powerpoint/2010/main" val="1433158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userDrawn="1"/>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userDrawn="1"/>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pic>
        <p:nvPicPr>
          <p:cNvPr id="13" name="Picture 12"/>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9869565" y="6261100"/>
            <a:ext cx="2021495" cy="355026"/>
          </a:xfrm>
          <a:prstGeom prst="rect">
            <a:avLst/>
          </a:prstGeom>
        </p:spPr>
      </p:pic>
    </p:spTree>
    <p:extLst>
      <p:ext uri="{BB962C8B-B14F-4D97-AF65-F5344CB8AC3E}">
        <p14:creationId xmlns:p14="http://schemas.microsoft.com/office/powerpoint/2010/main" val="3492268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creenshot and Title">
    <p:spTree>
      <p:nvGrpSpPr>
        <p:cNvPr id="1" name=""/>
        <p:cNvGrpSpPr/>
        <p:nvPr/>
      </p:nvGrpSpPr>
      <p:grpSpPr>
        <a:xfrm>
          <a:off x="0" y="0"/>
          <a:ext cx="0" cy="0"/>
          <a:chOff x="0" y="0"/>
          <a:chExt cx="0" cy="0"/>
        </a:xfrm>
      </p:grpSpPr>
      <p:sp>
        <p:nvSpPr>
          <p:cNvPr id="5" name="Rectangle 4"/>
          <p:cNvSpPr/>
          <p:nvPr userDrawn="1"/>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userDrawn="1"/>
        </p:nvPicPr>
        <p:blipFill>
          <a:blip r:embed="rId2"/>
          <a:stretch>
            <a:fillRect/>
          </a:stretch>
        </p:blipFill>
        <p:spPr>
          <a:xfrm>
            <a:off x="9745665" y="6368577"/>
            <a:ext cx="2140265" cy="297553"/>
          </a:xfrm>
          <a:prstGeom prst="rect">
            <a:avLst/>
          </a:prstGeom>
        </p:spPr>
      </p:pic>
      <p:pic>
        <p:nvPicPr>
          <p:cNvPr id="6" name="Picture 5"/>
          <p:cNvPicPr>
            <a:picLocks noChangeAspect="1"/>
          </p:cNvPicPr>
          <p:nvPr userDrawn="1"/>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userDrawn="1"/>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ext uri="{BB962C8B-B14F-4D97-AF65-F5344CB8AC3E}">
        <p14:creationId xmlns:p14="http://schemas.microsoft.com/office/powerpoint/2010/main" val="12796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userDrawn="1"/>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5" name="Picture 4"/>
          <p:cNvPicPr>
            <a:picLocks noChangeAspect="1"/>
          </p:cNvPicPr>
          <p:nvPr userDrawn="1"/>
        </p:nvPicPr>
        <p:blipFill>
          <a:blip r:embed="rId2"/>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userDrawn="1"/>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pic>
        <p:nvPicPr>
          <p:cNvPr id="13" name="Picture 12"/>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9869565" y="6261100"/>
            <a:ext cx="2021495" cy="355026"/>
          </a:xfrm>
          <a:prstGeom prst="rect">
            <a:avLst/>
          </a:prstGeom>
        </p:spPr>
      </p:pic>
    </p:spTree>
    <p:extLst>
      <p:ext uri="{BB962C8B-B14F-4D97-AF65-F5344CB8AC3E}">
        <p14:creationId xmlns:p14="http://schemas.microsoft.com/office/powerpoint/2010/main" val="1268021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64531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pic>
        <p:nvPicPr>
          <p:cNvPr id="15" name="Picture 14"/>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9869565" y="6261100"/>
            <a:ext cx="2021495" cy="355026"/>
          </a:xfrm>
          <a:prstGeom prst="rect">
            <a:avLst/>
          </a:prstGeom>
        </p:spPr>
      </p:pic>
    </p:spTree>
    <p:extLst>
      <p:ext uri="{BB962C8B-B14F-4D97-AF65-F5344CB8AC3E}">
        <p14:creationId xmlns:p14="http://schemas.microsoft.com/office/powerpoint/2010/main" val="3029680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userDrawn="1"/>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userDrawn="1"/>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userDrawn="1"/>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17432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userDrawn="1"/>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userDrawn="1"/>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userDrawn="1"/>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2" name="Picture 11"/>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9869565" y="6261100"/>
            <a:ext cx="2021495" cy="355026"/>
          </a:xfrm>
          <a:prstGeom prst="rect">
            <a:avLst/>
          </a:prstGeom>
        </p:spPr>
      </p:pic>
    </p:spTree>
    <p:extLst>
      <p:ext uri="{BB962C8B-B14F-4D97-AF65-F5344CB8AC3E}">
        <p14:creationId xmlns:p14="http://schemas.microsoft.com/office/powerpoint/2010/main" val="856121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userDrawn="1"/>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userDrawn="1"/>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userDrawn="1">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userDrawn="1"/>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userDrawn="1"/>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8158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userDrawn="1"/>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userDrawn="1"/>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userDrawn="1">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userDrawn="1"/>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userDrawn="1"/>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3" name="Picture 1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9869565" y="6261100"/>
            <a:ext cx="2021495" cy="355026"/>
          </a:xfrm>
          <a:prstGeom prst="rect">
            <a:avLst/>
          </a:prstGeom>
        </p:spPr>
      </p:pic>
    </p:spTree>
    <p:extLst>
      <p:ext uri="{BB962C8B-B14F-4D97-AF65-F5344CB8AC3E}">
        <p14:creationId xmlns:p14="http://schemas.microsoft.com/office/powerpoint/2010/main" val="679450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userDrawn="1"/>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userDrawn="1"/>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userDrawn="1"/>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userDrawn="1"/>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userDrawn="1"/>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50801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44425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userDrawn="1"/>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userDrawn="1"/>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userDrawn="1"/>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userDrawn="1"/>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userDrawn="1"/>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23" name="Picture 2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9869565" y="6261100"/>
            <a:ext cx="2021495" cy="355026"/>
          </a:xfrm>
          <a:prstGeom prst="rect">
            <a:avLst/>
          </a:prstGeom>
        </p:spPr>
      </p:pic>
    </p:spTree>
    <p:extLst>
      <p:ext uri="{BB962C8B-B14F-4D97-AF65-F5344CB8AC3E}">
        <p14:creationId xmlns:p14="http://schemas.microsoft.com/office/powerpoint/2010/main" val="4230845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smtClean="0"/>
              <a:t>Click to edit Master title style</a:t>
            </a:r>
            <a:endParaRPr lang="en-US" dirty="0"/>
          </a:p>
        </p:txBody>
      </p:sp>
      <p:cxnSp>
        <p:nvCxnSpPr>
          <p:cNvPr id="8" name="Straight Connector 7"/>
          <p:cNvCxnSpPr>
            <a:cxnSpLocks/>
          </p:cNvCxnSpPr>
          <p:nvPr userDrawn="1"/>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pic>
        <p:nvPicPr>
          <p:cNvPr id="9" name="Picture 8"/>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9869565" y="6261100"/>
            <a:ext cx="2021495" cy="355026"/>
          </a:xfrm>
          <a:prstGeom prst="rect">
            <a:avLst/>
          </a:prstGeom>
        </p:spPr>
      </p:pic>
    </p:spTree>
    <p:extLst>
      <p:ext uri="{BB962C8B-B14F-4D97-AF65-F5344CB8AC3E}">
        <p14:creationId xmlns:p14="http://schemas.microsoft.com/office/powerpoint/2010/main" val="503692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8" name="TextBox 7"/>
          <p:cNvSpPr txBox="1"/>
          <p:nvPr userDrawn="1"/>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pic>
        <p:nvPicPr>
          <p:cNvPr id="9" name="Picture 8"/>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9869565" y="6261100"/>
            <a:ext cx="2021495" cy="355026"/>
          </a:xfrm>
          <a:prstGeom prst="rect">
            <a:avLst/>
          </a:prstGeom>
        </p:spPr>
      </p:pic>
    </p:spTree>
    <p:extLst>
      <p:ext uri="{BB962C8B-B14F-4D97-AF65-F5344CB8AC3E}">
        <p14:creationId xmlns:p14="http://schemas.microsoft.com/office/powerpoint/2010/main" val="481898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userDrawn="1"/>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8" name="TextBox 7"/>
          <p:cNvSpPr txBox="1"/>
          <p:nvPr userDrawn="1"/>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pic>
        <p:nvPicPr>
          <p:cNvPr id="9" name="Picture 8"/>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9869565" y="6261100"/>
            <a:ext cx="2021495" cy="355026"/>
          </a:xfrm>
          <a:prstGeom prst="rect">
            <a:avLst/>
          </a:prstGeom>
        </p:spPr>
      </p:pic>
    </p:spTree>
    <p:extLst>
      <p:ext uri="{BB962C8B-B14F-4D97-AF65-F5344CB8AC3E}">
        <p14:creationId xmlns:p14="http://schemas.microsoft.com/office/powerpoint/2010/main" val="262407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extBox 9"/>
          <p:cNvSpPr txBox="1"/>
          <p:nvPr userDrawn="1"/>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pic>
        <p:nvPicPr>
          <p:cNvPr id="8" name="Picture 7"/>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9869565" y="6261100"/>
            <a:ext cx="2021495" cy="355026"/>
          </a:xfrm>
          <a:prstGeom prst="rect">
            <a:avLst/>
          </a:prstGeom>
        </p:spPr>
      </p:pic>
    </p:spTree>
    <p:extLst>
      <p:ext uri="{BB962C8B-B14F-4D97-AF65-F5344CB8AC3E}">
        <p14:creationId xmlns:p14="http://schemas.microsoft.com/office/powerpoint/2010/main" val="4151953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sp>
        <p:nvSpPr>
          <p:cNvPr id="15" name="TextBox 14"/>
          <p:cNvSpPr txBox="1"/>
          <p:nvPr userDrawn="1"/>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pic>
        <p:nvPicPr>
          <p:cNvPr id="14" name="Picture 13"/>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9869565" y="6261100"/>
            <a:ext cx="2021495" cy="355026"/>
          </a:xfrm>
          <a:prstGeom prst="rect">
            <a:avLst/>
          </a:prstGeom>
        </p:spPr>
      </p:pic>
    </p:spTree>
    <p:extLst>
      <p:ext uri="{BB962C8B-B14F-4D97-AF65-F5344CB8AC3E}">
        <p14:creationId xmlns:p14="http://schemas.microsoft.com/office/powerpoint/2010/main" val="111045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
        <p:nvSpPr>
          <p:cNvPr id="4" name="TextBox 3"/>
          <p:cNvSpPr txBox="1"/>
          <p:nvPr userDrawn="1"/>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pic>
        <p:nvPicPr>
          <p:cNvPr id="6" name="Picture 5"/>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9869565" y="6261100"/>
            <a:ext cx="2021495" cy="355026"/>
          </a:xfrm>
          <a:prstGeom prst="rect">
            <a:avLst/>
          </a:prstGeom>
        </p:spPr>
      </p:pic>
    </p:spTree>
    <p:extLst>
      <p:ext uri="{BB962C8B-B14F-4D97-AF65-F5344CB8AC3E}">
        <p14:creationId xmlns:p14="http://schemas.microsoft.com/office/powerpoint/2010/main" val="795862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userDrawn="1"/>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Oval 4"/>
          <p:cNvSpPr>
            <a:spLocks noChangeAspect="1"/>
          </p:cNvSpPr>
          <p:nvPr userDrawn="1"/>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userDrawn="1">
            <p:custDataLst>
              <p:tags r:id="rId1"/>
            </p:custDataLst>
          </p:nvPr>
        </p:nvGrpSpPr>
        <p:grpSpPr bwMode="blackGray">
          <a:xfrm>
            <a:off x="762" y="-432"/>
            <a:ext cx="12192008" cy="6858003"/>
            <a:chOff x="-7" y="0"/>
            <a:chExt cx="12192008" cy="6858003"/>
          </a:xfrm>
        </p:grpSpPr>
        <p:grpSp>
          <p:nvGrpSpPr>
            <p:cNvPr id="14" name="Group 13" hidden="1"/>
            <p:cNvGrpSpPr/>
            <p:nvPr userDrawn="1"/>
          </p:nvGrpSpPr>
          <p:grpSpPr bwMode="blackGray">
            <a:xfrm>
              <a:off x="-7" y="0"/>
              <a:ext cx="12192008" cy="6858003"/>
              <a:chOff x="-7" y="0"/>
              <a:chExt cx="12192008" cy="6858003"/>
            </a:xfrm>
            <a:solidFill>
              <a:srgbClr val="7030A0">
                <a:alpha val="10000"/>
              </a:srgbClr>
            </a:solidFill>
          </p:grpSpPr>
          <p:sp>
            <p:nvSpPr>
              <p:cNvPr id="58" name="Rectangle 57" hidden="1"/>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userDrawn="1"/>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userDrawn="1"/>
          </p:nvGrpSpPr>
          <p:grpSpPr bwMode="blackGray">
            <a:xfrm>
              <a:off x="456062" y="304801"/>
              <a:ext cx="11279875" cy="5599075"/>
              <a:chOff x="0" y="304801"/>
              <a:chExt cx="12192000" cy="5599075"/>
            </a:xfrm>
          </p:grpSpPr>
          <p:cxnSp>
            <p:nvCxnSpPr>
              <p:cNvPr id="32" name="Straight Connector 31" hidden="1"/>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userDrawn="1"/>
          </p:nvGrpSpPr>
          <p:grpSpPr bwMode="blackGray">
            <a:xfrm>
              <a:off x="456062" y="304801"/>
              <a:ext cx="11277720" cy="5599075"/>
              <a:chOff x="456062" y="304801"/>
              <a:chExt cx="11277720" cy="5817450"/>
            </a:xfrm>
          </p:grpSpPr>
          <p:sp>
            <p:nvSpPr>
              <p:cNvPr id="19" name="Rectangle 18" hidden="1"/>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smtClean="0"/>
              <a:t>Click to edit Master title style</a:t>
            </a:r>
            <a:endParaRPr lang="en-US" dirty="0"/>
          </a:p>
        </p:txBody>
      </p:sp>
      <p:cxnSp>
        <p:nvCxnSpPr>
          <p:cNvPr id="63" name="Straight Connector 62"/>
          <p:cNvCxnSpPr>
            <a:cxnSpLocks/>
          </p:cNvCxnSpPr>
          <p:nvPr userDrawn="1"/>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5" name="TextBox 64"/>
          <p:cNvSpPr txBox="1"/>
          <p:nvPr userDrawn="1"/>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pic>
        <p:nvPicPr>
          <p:cNvPr id="66" name="Picture 65"/>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9869565" y="6261100"/>
            <a:ext cx="2021495" cy="355026"/>
          </a:xfrm>
          <a:prstGeom prst="rect">
            <a:avLst/>
          </a:prstGeom>
        </p:spPr>
      </p:pic>
    </p:spTree>
    <p:extLst>
      <p:ext uri="{BB962C8B-B14F-4D97-AF65-F5344CB8AC3E}">
        <p14:creationId xmlns:p14="http://schemas.microsoft.com/office/powerpoint/2010/main" val="1196328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userDrawn="1"/>
        </p:nvPicPr>
        <p:blipFill rotWithShape="1">
          <a:blip r:embed="rId3"/>
          <a:srcRect r="70280"/>
          <a:stretch/>
        </p:blipFill>
        <p:spPr>
          <a:xfrm>
            <a:off x="0" y="0"/>
            <a:ext cx="3602736" cy="6857143"/>
          </a:xfrm>
          <a:prstGeom prst="rect">
            <a:avLst/>
          </a:prstGeom>
        </p:spPr>
      </p:pic>
      <p:grpSp>
        <p:nvGrpSpPr>
          <p:cNvPr id="13" name="Group 12" hidden="1"/>
          <p:cNvGrpSpPr/>
          <p:nvPr userDrawn="1">
            <p:custDataLst>
              <p:tags r:id="rId1"/>
            </p:custDataLst>
          </p:nvPr>
        </p:nvGrpSpPr>
        <p:grpSpPr bwMode="blackGray">
          <a:xfrm>
            <a:off x="762" y="-432"/>
            <a:ext cx="12192008" cy="6858003"/>
            <a:chOff x="-7" y="0"/>
            <a:chExt cx="12192008" cy="6858003"/>
          </a:xfrm>
        </p:grpSpPr>
        <p:grpSp>
          <p:nvGrpSpPr>
            <p:cNvPr id="14" name="Group 13" hidden="1"/>
            <p:cNvGrpSpPr/>
            <p:nvPr userDrawn="1"/>
          </p:nvGrpSpPr>
          <p:grpSpPr bwMode="blackGray">
            <a:xfrm>
              <a:off x="-7" y="0"/>
              <a:ext cx="12192008" cy="6858003"/>
              <a:chOff x="-7" y="0"/>
              <a:chExt cx="12192008" cy="6858003"/>
            </a:xfrm>
            <a:solidFill>
              <a:srgbClr val="7030A0">
                <a:alpha val="10000"/>
              </a:srgbClr>
            </a:solidFill>
          </p:grpSpPr>
          <p:sp>
            <p:nvSpPr>
              <p:cNvPr id="58" name="Rectangle 57" hidden="1"/>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userDrawn="1"/>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userDrawn="1"/>
          </p:nvGrpSpPr>
          <p:grpSpPr bwMode="blackGray">
            <a:xfrm>
              <a:off x="456062" y="304801"/>
              <a:ext cx="11279875" cy="5599075"/>
              <a:chOff x="0" y="304801"/>
              <a:chExt cx="12192000" cy="5599075"/>
            </a:xfrm>
          </p:grpSpPr>
          <p:cxnSp>
            <p:nvCxnSpPr>
              <p:cNvPr id="32" name="Straight Connector 31" hidden="1"/>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userDrawn="1"/>
          </p:nvGrpSpPr>
          <p:grpSpPr bwMode="blackGray">
            <a:xfrm>
              <a:off x="456062" y="304801"/>
              <a:ext cx="11277720" cy="5599075"/>
              <a:chOff x="456062" y="304801"/>
              <a:chExt cx="11277720" cy="5817450"/>
            </a:xfrm>
          </p:grpSpPr>
          <p:sp>
            <p:nvSpPr>
              <p:cNvPr id="18" name="Rectangle 17" hidden="1"/>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smtClean="0"/>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userDrawn="1"/>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cxnSp>
        <p:nvCxnSpPr>
          <p:cNvPr id="66" name="Straight Connector 65"/>
          <p:cNvCxnSpPr>
            <a:cxnSpLocks/>
          </p:cNvCxnSpPr>
          <p:nvPr userDrawn="1"/>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userDrawn="1"/>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pic>
        <p:nvPicPr>
          <p:cNvPr id="69" name="Picture 68"/>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9869565" y="6261100"/>
            <a:ext cx="2021495" cy="355026"/>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TextBox 15"/>
          <p:cNvSpPr txBox="1"/>
          <p:nvPr userDrawn="1"/>
        </p:nvSpPr>
        <p:spPr>
          <a:xfrm>
            <a:off x="1479177" y="2177164"/>
            <a:ext cx="8108576" cy="2243691"/>
          </a:xfrm>
          <a:prstGeom prst="rect">
            <a:avLst/>
          </a:prstGeom>
          <a:noFill/>
        </p:spPr>
        <p:txBody>
          <a:bodyPr wrap="square" lIns="0" tIns="0" rIns="0" bIns="0" rtlCol="0">
            <a:spAutoFit/>
          </a:bodyPr>
          <a:lstStyle/>
          <a:p>
            <a:pPr>
              <a:lnSpc>
                <a:spcPct val="90000"/>
              </a:lnSpc>
            </a:pPr>
            <a:r>
              <a:rPr lang="en-US" sz="5400" b="1" i="0" u="none" strike="noStrike" kern="1200" baseline="0" dirty="0" smtClean="0">
                <a:solidFill>
                  <a:srgbClr val="FFFFFF"/>
                </a:solidFill>
                <a:latin typeface="Arial" charset="0"/>
              </a:rPr>
              <a:t>Making machine data accessible, usable and valuable to everyone.</a:t>
            </a:r>
            <a:endParaRPr lang="en-US" sz="5400" dirty="0" smtClean="0"/>
          </a:p>
        </p:txBody>
      </p:sp>
      <p:sp>
        <p:nvSpPr>
          <p:cNvPr id="10" name="TextBox 9"/>
          <p:cNvSpPr txBox="1"/>
          <p:nvPr userDrawn="1"/>
        </p:nvSpPr>
        <p:spPr>
          <a:xfrm>
            <a:off x="40341" y="6602679"/>
            <a:ext cx="5706214" cy="215444"/>
          </a:xfrm>
          <a:prstGeom prst="rect">
            <a:avLst/>
          </a:prstGeom>
          <a:noFill/>
        </p:spPr>
        <p:txBody>
          <a:bodyPr wrap="square" rtlCol="0">
            <a:spAutoFit/>
          </a:bodyPr>
          <a:lstStyle/>
          <a:p>
            <a:pPr algn="l"/>
            <a:r>
              <a:rPr lang="en-US" sz="800" cap="all" spc="100" dirty="0" smtClean="0">
                <a:solidFill>
                  <a:schemeClr val="accent2">
                    <a:lumMod val="75000"/>
                    <a:alpha val="90000"/>
                  </a:schemeClr>
                </a:solidFill>
              </a:rPr>
              <a:t>© 2017 Splunk Inc.</a:t>
            </a:r>
            <a:endParaRPr lang="en-US" sz="800" cap="all" spc="100" dirty="0">
              <a:solidFill>
                <a:schemeClr val="accent2">
                  <a:lumMod val="75000"/>
                  <a:alpha val="90000"/>
                </a:schemeClr>
              </a:solidFill>
            </a:endParaRPr>
          </a:p>
        </p:txBody>
      </p:sp>
      <p:pic>
        <p:nvPicPr>
          <p:cNvPr id="5" name="Picture 4"/>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9869565" y="6261100"/>
            <a:ext cx="2021495" cy="355026"/>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Dark">
    <p:bg>
      <p:bgRef idx="1001">
        <a:schemeClr val="bg1"/>
      </p:bgRef>
    </p:bg>
    <p:spTree>
      <p:nvGrpSpPr>
        <p:cNvPr id="1" name=""/>
        <p:cNvGrpSpPr/>
        <p:nvPr/>
      </p:nvGrpSpPr>
      <p:grpSpPr>
        <a:xfrm>
          <a:off x="0" y="0"/>
          <a:ext cx="0" cy="0"/>
          <a:chOff x="0" y="0"/>
          <a:chExt cx="0" cy="0"/>
        </a:xfrm>
      </p:grpSpPr>
      <p:sp>
        <p:nvSpPr>
          <p:cNvPr id="18" name="Content Placeholder 21"/>
          <p:cNvSpPr>
            <a:spLocks noGrp="1"/>
          </p:cNvSpPr>
          <p:nvPr>
            <p:ph sz="quarter" idx="10"/>
          </p:nvPr>
        </p:nvSpPr>
        <p:spPr>
          <a:xfrm>
            <a:off x="456063" y="1379621"/>
            <a:ext cx="11279872" cy="45242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6" name="Picture 5"/>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9869565" y="6261100"/>
            <a:ext cx="2021495" cy="355026"/>
          </a:xfrm>
          <a:prstGeom prst="rect">
            <a:avLst/>
          </a:prstGeom>
        </p:spPr>
      </p:pic>
    </p:spTree>
    <p:extLst>
      <p:ext uri="{BB962C8B-B14F-4D97-AF65-F5344CB8AC3E}">
        <p14:creationId xmlns:p14="http://schemas.microsoft.com/office/powerpoint/2010/main" val="614333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Key Takeaways">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66691"/>
          <a:stretch/>
        </p:blipFill>
        <p:spPr>
          <a:xfrm rot="10800000">
            <a:off x="0" y="18297"/>
            <a:ext cx="4060956" cy="6857999"/>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sp>
        <p:nvSpPr>
          <p:cNvPr id="7" name="TextBox 6"/>
          <p:cNvSpPr txBox="1"/>
          <p:nvPr userDrawn="1"/>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pic>
        <p:nvPicPr>
          <p:cNvPr id="9" name="Picture 8"/>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9869565" y="6261100"/>
            <a:ext cx="2021495" cy="355025"/>
          </a:xfrm>
          <a:prstGeom prst="rect">
            <a:avLst/>
          </a:prstGeom>
        </p:spPr>
      </p:pic>
    </p:spTree>
    <p:extLst>
      <p:ext uri="{BB962C8B-B14F-4D97-AF65-F5344CB8AC3E}">
        <p14:creationId xmlns:p14="http://schemas.microsoft.com/office/powerpoint/2010/main" val="186990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504" y="283"/>
            <a:ext cx="12190992" cy="6857433"/>
          </a:xfrm>
          <a:prstGeom prst="rect">
            <a:avLst/>
          </a:prstGeom>
        </p:spPr>
      </p:pic>
      <p:sp>
        <p:nvSpPr>
          <p:cNvPr id="3" name="Title 2"/>
          <p:cNvSpPr>
            <a:spLocks noGrp="1"/>
          </p:cNvSpPr>
          <p:nvPr>
            <p:ph type="title" hasCustomPrompt="1"/>
          </p:nvPr>
        </p:nvSpPr>
        <p:spPr bwMode="ltGray">
          <a:xfrm>
            <a:off x="3143559" y="813815"/>
            <a:ext cx="5904883" cy="1150457"/>
          </a:xfrm>
          <a:noFill/>
          <a:effectLst/>
        </p:spPr>
        <p:txBody>
          <a:bodyPr anchor="b"/>
          <a:lstStyle>
            <a:lvl1pPr algn="ctr">
              <a:defRPr sz="6600" b="1"/>
            </a:lvl1pPr>
          </a:lstStyle>
          <a:p>
            <a:r>
              <a:rPr lang="en-US" dirty="0"/>
              <a:t>Thank You</a:t>
            </a:r>
          </a:p>
        </p:txBody>
      </p:sp>
      <p:sp>
        <p:nvSpPr>
          <p:cNvPr id="4" name="TextBox 3"/>
          <p:cNvSpPr txBox="1"/>
          <p:nvPr userDrawn="1"/>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pic>
        <p:nvPicPr>
          <p:cNvPr id="9" name="Picture 8"/>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52613" y="5160997"/>
            <a:ext cx="3704703" cy="650640"/>
          </a:xfrm>
          <a:prstGeom prst="rect">
            <a:avLst/>
          </a:prstGeom>
          <a:solidFill>
            <a:schemeClr val="bg1">
              <a:alpha val="81000"/>
            </a:schemeClr>
          </a:solidFill>
        </p:spPr>
      </p:pic>
      <p:sp>
        <p:nvSpPr>
          <p:cNvPr id="6" name="Rectangle 5"/>
          <p:cNvSpPr/>
          <p:nvPr userDrawn="1"/>
        </p:nvSpPr>
        <p:spPr>
          <a:xfrm>
            <a:off x="0" y="2612571"/>
            <a:ext cx="12192000" cy="1698172"/>
          </a:xfrm>
          <a:prstGeom prst="rect">
            <a:avLst/>
          </a:prstGeom>
          <a:solidFill>
            <a:schemeClr val="bg1">
              <a:alpha val="65000"/>
            </a:schemeClr>
          </a:solidFill>
          <a:ln>
            <a:noFill/>
          </a:ln>
          <a:effectLst>
            <a:glow rad="596900">
              <a:schemeClr val="tx2">
                <a:alpha val="17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bg1"/>
              </a:solidFill>
            </a:endParaRPr>
          </a:p>
        </p:txBody>
      </p:sp>
      <p:sp>
        <p:nvSpPr>
          <p:cNvPr id="10" name="TextBox 9"/>
          <p:cNvSpPr txBox="1"/>
          <p:nvPr userDrawn="1"/>
        </p:nvSpPr>
        <p:spPr>
          <a:xfrm>
            <a:off x="2050677" y="2952198"/>
            <a:ext cx="8108576" cy="984885"/>
          </a:xfrm>
          <a:prstGeom prst="rect">
            <a:avLst/>
          </a:prstGeom>
          <a:noFill/>
        </p:spPr>
        <p:txBody>
          <a:bodyPr wrap="square" lIns="0" tIns="0" rIns="0" bIns="0" rtlCol="0">
            <a:spAutoFit/>
          </a:bodyPr>
          <a:lstStyle/>
          <a:p>
            <a:pPr algn="ctr">
              <a:lnSpc>
                <a:spcPct val="100000"/>
              </a:lnSpc>
            </a:pPr>
            <a:r>
              <a:rPr lang="en-US" sz="3200" b="1" i="0" u="none" strike="noStrike" kern="1200" baseline="0" dirty="0" smtClean="0">
                <a:solidFill>
                  <a:schemeClr val="tx1"/>
                </a:solidFill>
                <a:latin typeface="Arial" charset="0"/>
              </a:rPr>
              <a:t>Don't forget to </a:t>
            </a:r>
            <a:r>
              <a:rPr lang="en-US" sz="3200" b="1" i="0" u="none" strike="noStrike" kern="1200" baseline="0" dirty="0" smtClean="0">
                <a:solidFill>
                  <a:schemeClr val="accent1"/>
                </a:solidFill>
                <a:latin typeface="Arial" charset="0"/>
              </a:rPr>
              <a:t>rate this session </a:t>
            </a:r>
            <a:r>
              <a:rPr lang="en-US" sz="3200" b="1" i="0" u="none" strike="noStrike" kern="1200" baseline="0" dirty="0" smtClean="0">
                <a:solidFill>
                  <a:schemeClr val="tx1"/>
                </a:solidFill>
                <a:latin typeface="Arial" charset="0"/>
              </a:rPr>
              <a:t>in the .conf2017 mobile app</a:t>
            </a:r>
            <a:endParaRPr lang="en-US" sz="3200" dirty="0" smtClean="0">
              <a:solidFill>
                <a:schemeClr val="tx1"/>
              </a:solidFill>
            </a:endParaRPr>
          </a:p>
        </p:txBody>
      </p:sp>
    </p:spTree>
    <p:extLst>
      <p:ext uri="{BB962C8B-B14F-4D97-AF65-F5344CB8AC3E}">
        <p14:creationId xmlns:p14="http://schemas.microsoft.com/office/powerpoint/2010/main" val="2009244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rward-Looking Statements">
    <p:spTree>
      <p:nvGrpSpPr>
        <p:cNvPr id="1" name=""/>
        <p:cNvGrpSpPr/>
        <p:nvPr/>
      </p:nvGrpSpPr>
      <p:grpSpPr>
        <a:xfrm>
          <a:off x="0" y="0"/>
          <a:ext cx="0" cy="0"/>
          <a:chOff x="0" y="0"/>
          <a:chExt cx="0" cy="0"/>
        </a:xfrm>
      </p:grpSpPr>
      <p:sp>
        <p:nvSpPr>
          <p:cNvPr id="2" name="TextBox 1"/>
          <p:cNvSpPr txBox="1"/>
          <p:nvPr userDrawn="1"/>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a:t>
            </a:r>
            <a:r>
              <a:rPr lang="en-US" sz="1600" dirty="0" smtClean="0"/>
              <a:t>forward-looking </a:t>
            </a:r>
            <a:r>
              <a:rPr lang="en-US" sz="1600" dirty="0"/>
              <a:t>statements regarding future events or the expected performance of the company. We caution you that such statements reflect our </a:t>
            </a:r>
            <a:r>
              <a:rPr lang="en-US" sz="1600" dirty="0" smtClean="0"/>
              <a:t>current</a:t>
            </a:r>
            <a:r>
              <a:rPr lang="en-US" sz="1600" baseline="0" dirty="0" smtClean="0"/>
              <a:t> e</a:t>
            </a:r>
            <a:r>
              <a:rPr lang="en-US" sz="1600" dirty="0" smtClean="0"/>
              <a:t>xpectations</a:t>
            </a:r>
            <a:r>
              <a:rPr lang="en-US" sz="1600" dirty="0"/>
              <a:t>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a:t>
            </a:r>
            <a:r>
              <a:rPr lang="en-US" sz="1600" dirty="0" smtClean="0"/>
              <a:t>. We </a:t>
            </a:r>
            <a:r>
              <a:rPr lang="en-US" sz="1600" dirty="0"/>
              <a:t>do not assume any obligation to update any forward looking statements we may make</a:t>
            </a:r>
            <a:r>
              <a:rPr lang="en-US" sz="1600" dirty="0" smtClean="0"/>
              <a:t>. </a:t>
            </a:r>
            <a:r>
              <a:rPr lang="en-US" sz="1600" dirty="0"/>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smtClean="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endParaRPr lang="en-US" sz="1050" dirty="0"/>
          </a:p>
        </p:txBody>
      </p:sp>
      <p:sp>
        <p:nvSpPr>
          <p:cNvPr id="11" name="Title 1"/>
          <p:cNvSpPr txBox="1">
            <a:spLocks/>
          </p:cNvSpPr>
          <p:nvPr userDrawn="1"/>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smtClean="0"/>
              <a:t>Forward-Looking Statements</a:t>
            </a:r>
            <a:endParaRPr lang="en-US" dirty="0"/>
          </a:p>
        </p:txBody>
      </p:sp>
      <p:sp>
        <p:nvSpPr>
          <p:cNvPr id="4" name="TextBox 3"/>
          <p:cNvSpPr txBox="1"/>
          <p:nvPr userDrawn="1"/>
        </p:nvSpPr>
        <p:spPr>
          <a:xfrm>
            <a:off x="1311517" y="-385813"/>
            <a:ext cx="9568966" cy="369332"/>
          </a:xfrm>
          <a:prstGeom prst="rect">
            <a:avLst/>
          </a:prstGeom>
          <a:noFill/>
        </p:spPr>
        <p:txBody>
          <a:bodyPr wrap="none" lIns="0" tIns="0" rIns="0" bIns="0" rtlCol="0">
            <a:spAutoFit/>
          </a:bodyPr>
          <a:lstStyle/>
          <a:p>
            <a:pPr algn="ctr"/>
            <a:r>
              <a:rPr lang="en-US" sz="2400" b="1" dirty="0" smtClean="0">
                <a:solidFill>
                  <a:srgbClr val="C00000"/>
                </a:solidFill>
              </a:rPr>
              <a:t>THIS SLIDE IS REQUIRED FOR</a:t>
            </a:r>
            <a:r>
              <a:rPr lang="en-US" sz="2400" b="1" baseline="0" dirty="0" smtClean="0">
                <a:solidFill>
                  <a:srgbClr val="C00000"/>
                </a:solidFill>
              </a:rPr>
              <a:t> ALL 3</a:t>
            </a:r>
            <a:r>
              <a:rPr lang="en-US" sz="2400" b="1" baseline="30000" dirty="0" smtClean="0">
                <a:solidFill>
                  <a:srgbClr val="C00000"/>
                </a:solidFill>
              </a:rPr>
              <a:t>RD</a:t>
            </a:r>
            <a:r>
              <a:rPr lang="en-US" sz="2400" b="1" baseline="0" dirty="0" smtClean="0">
                <a:solidFill>
                  <a:srgbClr val="C00000"/>
                </a:solidFill>
              </a:rPr>
              <a:t> PARTY PRESENTATIONS.</a:t>
            </a:r>
            <a:endParaRPr lang="en-US" sz="2400" b="1" dirty="0" smtClean="0">
              <a:solidFill>
                <a:srgbClr val="C00000"/>
              </a:solidFill>
            </a:endParaRPr>
          </a:p>
        </p:txBody>
      </p:sp>
      <p:sp>
        <p:nvSpPr>
          <p:cNvPr id="3" name="TextBox 2"/>
          <p:cNvSpPr txBox="1"/>
          <p:nvPr userDrawn="1"/>
        </p:nvSpPr>
        <p:spPr>
          <a:xfrm>
            <a:off x="-1" y="7436222"/>
            <a:ext cx="5943602" cy="3600986"/>
          </a:xfrm>
          <a:prstGeom prst="rect">
            <a:avLst/>
          </a:prstGeom>
          <a:noFill/>
        </p:spPr>
        <p:txBody>
          <a:bodyPr wrap="square" lIns="0" tIns="0" rIns="0" bIns="0" rtlCol="0">
            <a:spAutoFit/>
          </a:bodyPr>
          <a:lstStyle/>
          <a:p>
            <a:r>
              <a:rPr lang="en-US" b="1" i="0" dirty="0" smtClean="0">
                <a:effectLst/>
              </a:rPr>
              <a:t>Presentations to Third-Parties </a:t>
            </a:r>
            <a:r>
              <a:rPr lang="en-US" b="0" i="0" dirty="0" smtClean="0">
                <a:effectLst/>
              </a:rPr>
              <a:t>(i.e., non-Splunkers)</a:t>
            </a:r>
            <a:endParaRPr lang="en-US" b="0" i="0" dirty="0" smtClean="0"/>
          </a:p>
          <a:p>
            <a:pPr marL="285750" lvl="0" indent="-285750">
              <a:buFont typeface="Arial" charset="0"/>
              <a:buChar char="•"/>
            </a:pPr>
            <a:r>
              <a:rPr lang="en-US" b="0" i="0" dirty="0" smtClean="0">
                <a:effectLst/>
              </a:rPr>
              <a:t>When presenting to third</a:t>
            </a:r>
            <a:r>
              <a:rPr lang="en-US" b="0" i="0" baseline="0" dirty="0" smtClean="0">
                <a:effectLst/>
              </a:rPr>
              <a:t> parties, this </a:t>
            </a:r>
            <a:r>
              <a:rPr lang="en-US" b="0" i="0" dirty="0" smtClean="0">
                <a:effectLst/>
              </a:rPr>
              <a:t>slide must</a:t>
            </a:r>
            <a:r>
              <a:rPr lang="en-US" b="0" i="0" baseline="0" dirty="0" smtClean="0">
                <a:effectLst/>
              </a:rPr>
              <a:t> be included immediately after the title slide.</a:t>
            </a:r>
            <a:endParaRPr lang="en-US" sz="1800" b="0" i="0" kern="1200" dirty="0" smtClean="0">
              <a:solidFill>
                <a:schemeClr val="tx1"/>
              </a:solidFill>
              <a:effectLst/>
              <a:latin typeface="+mn-lt"/>
              <a:ea typeface="+mn-ea"/>
              <a:cs typeface="+mn-cs"/>
            </a:endParaRPr>
          </a:p>
          <a:p>
            <a:pPr marL="285750" lvl="0" indent="-285750">
              <a:buFont typeface="Arial" charset="0"/>
              <a:buChar char="•"/>
            </a:pPr>
            <a:r>
              <a:rPr lang="en-US" sz="1800" b="0" i="0" kern="1200" dirty="0" smtClean="0">
                <a:solidFill>
                  <a:schemeClr val="tx1"/>
                </a:solidFill>
                <a:effectLst/>
                <a:latin typeface="+mn-lt"/>
                <a:ea typeface="+mn-ea"/>
                <a:cs typeface="+mn-cs"/>
              </a:rPr>
              <a:t>O</a:t>
            </a:r>
            <a:r>
              <a:rPr lang="en-US" b="0" i="0" dirty="0" smtClean="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smtClean="0">
                <a:effectLst/>
              </a:rPr>
              <a:t>Before disclosing any customer or other third party names, logos or use cases, confirm with Marketing that we have the right consents.</a:t>
            </a:r>
            <a:r>
              <a:rPr lang="en-US" b="0" i="0" dirty="0" smtClean="0">
                <a:effectLst/>
              </a:rPr>
              <a:t> </a:t>
            </a:r>
          </a:p>
          <a:p>
            <a:pPr marL="285750" lvl="0" indent="-285750">
              <a:buFont typeface="Arial" charset="0"/>
              <a:buChar char="•"/>
            </a:pPr>
            <a:r>
              <a:rPr lang="en-US" sz="1800" b="0" i="0" dirty="0" smtClean="0">
                <a:effectLst/>
              </a:rPr>
              <a:t>Don’t bash the competition. If making comparisons between Splunk and our competitors, stick to the facts.</a:t>
            </a:r>
            <a:r>
              <a:rPr lang="en-US" b="0" i="0" dirty="0" smtClean="0">
                <a:effectLst/>
              </a:rPr>
              <a:t> </a:t>
            </a:r>
          </a:p>
          <a:p>
            <a:pPr marL="285750" lvl="0" indent="-285750">
              <a:buFont typeface="Arial" charset="0"/>
              <a:buChar char="•"/>
            </a:pPr>
            <a:r>
              <a:rPr lang="en-US" sz="1800" b="0" i="0" dirty="0" smtClean="0">
                <a:effectLst/>
              </a:rPr>
              <a:t>Make sure all statements are not overstated and are supported by facts.</a:t>
            </a:r>
            <a:r>
              <a:rPr lang="en-US" b="0" i="0" dirty="0" smtClean="0">
                <a:effectLst/>
              </a:rPr>
              <a:t> </a:t>
            </a:r>
          </a:p>
        </p:txBody>
      </p:sp>
      <p:sp>
        <p:nvSpPr>
          <p:cNvPr id="6" name="TextBox 5"/>
          <p:cNvSpPr txBox="1"/>
          <p:nvPr userDrawn="1"/>
        </p:nvSpPr>
        <p:spPr>
          <a:xfrm>
            <a:off x="6508376" y="7436222"/>
            <a:ext cx="5943602" cy="2492990"/>
          </a:xfrm>
          <a:prstGeom prst="rect">
            <a:avLst/>
          </a:prstGeom>
          <a:noFill/>
        </p:spPr>
        <p:txBody>
          <a:bodyPr wrap="square" lIns="0" tIns="0" rIns="0" bIns="0" rtlCol="0">
            <a:spAutoFit/>
          </a:bodyPr>
          <a:lstStyle/>
          <a:p>
            <a:pPr lvl="0"/>
            <a:r>
              <a:rPr lang="en-US" sz="1800" b="1" kern="1200" dirty="0" smtClean="0">
                <a:solidFill>
                  <a:schemeClr val="tx1"/>
                </a:solidFill>
                <a:effectLst/>
                <a:latin typeface="+mn-lt"/>
                <a:ea typeface="+mn-ea"/>
                <a:cs typeface="+mn-cs"/>
              </a:rPr>
              <a:t>Confidential</a:t>
            </a:r>
            <a:r>
              <a:rPr lang="en-US" sz="1800" b="1" kern="1200" baseline="0" dirty="0" smtClean="0">
                <a:solidFill>
                  <a:schemeClr val="tx1"/>
                </a:solidFill>
                <a:effectLst/>
                <a:latin typeface="+mn-lt"/>
                <a:ea typeface="+mn-ea"/>
                <a:cs typeface="+mn-cs"/>
              </a:rPr>
              <a:t> Information</a:t>
            </a:r>
            <a:endParaRPr lang="en-US" sz="1800" b="1" kern="1200" dirty="0" smtClean="0">
              <a:solidFill>
                <a:schemeClr val="tx1"/>
              </a:solidFill>
              <a:effectLst/>
              <a:latin typeface="+mn-lt"/>
              <a:ea typeface="+mn-ea"/>
              <a:cs typeface="+mn-cs"/>
            </a:endParaRPr>
          </a:p>
          <a:p>
            <a:pPr marL="285750" lvl="0" indent="-285750">
              <a:buFont typeface="Arial" charset="0"/>
              <a:buChar char="•"/>
            </a:pPr>
            <a:r>
              <a:rPr lang="en-US" sz="1800" kern="1200" dirty="0" smtClean="0">
                <a:solidFill>
                  <a:schemeClr val="tx1"/>
                </a:solidFill>
                <a:effectLst/>
                <a:latin typeface="+mn-lt"/>
                <a:ea typeface="+mn-ea"/>
                <a:cs typeface="+mn-cs"/>
              </a:rPr>
              <a:t>I</a:t>
            </a:r>
            <a:r>
              <a:rPr lang="en-US" dirty="0" smtClean="0">
                <a:effectLst/>
              </a:rPr>
              <a:t>f the presentation contains confidential information, a confidentiality notice must appear on every slide.</a:t>
            </a:r>
            <a:r>
              <a:rPr lang="en-US" baseline="0" dirty="0" smtClean="0">
                <a:effectLst/>
              </a:rPr>
              <a:t> Please contact </a:t>
            </a:r>
            <a:r>
              <a:rPr lang="en-US" baseline="0" dirty="0" smtClean="0">
                <a:effectLst/>
                <a:hlinkClick r:id="rId2"/>
              </a:rPr>
              <a:t>powerpoint@splunk.com</a:t>
            </a:r>
            <a:r>
              <a:rPr lang="en-US" baseline="0" dirty="0" smtClean="0">
                <a:effectLst/>
              </a:rPr>
              <a:t> for help implementing this notice: Confidential information. Do not distribute.</a:t>
            </a:r>
            <a:endParaRPr lang="en-US" dirty="0" smtClean="0">
              <a:effectLst/>
            </a:endParaRPr>
          </a:p>
          <a:p>
            <a:pPr marL="285750" indent="-285750">
              <a:buFont typeface="Arial" charset="0"/>
              <a:buChar char="•"/>
            </a:pPr>
            <a:r>
              <a:rPr lang="en-US" dirty="0" smtClean="0">
                <a:effectLst/>
              </a:rPr>
              <a:t>Examples of confidential information:</a:t>
            </a:r>
            <a:r>
              <a:rPr lang="en-US" baseline="0" dirty="0" smtClean="0">
                <a:effectLst/>
              </a:rPr>
              <a:t>  </a:t>
            </a:r>
            <a:r>
              <a:rPr lang="en-US" dirty="0" smtClean="0">
                <a:effectLst/>
              </a:rPr>
              <a:t>financial results, strategic business and marketing plans, product launches and roadmaps, customer lists and use cases. </a:t>
            </a:r>
          </a:p>
        </p:txBody>
      </p:sp>
      <p:sp>
        <p:nvSpPr>
          <p:cNvPr id="5" name="TextBox 4"/>
          <p:cNvSpPr txBox="1"/>
          <p:nvPr userDrawn="1"/>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dirty="0" smtClean="0">
                <a:solidFill>
                  <a:srgbClr val="C00000"/>
                </a:solidFill>
              </a:rPr>
              <a:t>NOTICE </a:t>
            </a:r>
            <a:r>
              <a:rPr lang="en-US" sz="2400" b="1" i="0" baseline="0" dirty="0" smtClean="0">
                <a:solidFill>
                  <a:srgbClr val="C00000"/>
                </a:solidFill>
              </a:rPr>
              <a:t>FROM SPLUNK</a:t>
            </a:r>
            <a:r>
              <a:rPr lang="en-US" sz="2400" b="1" i="0" dirty="0" smtClean="0">
                <a:solidFill>
                  <a:srgbClr val="C00000"/>
                </a:solidFill>
              </a:rPr>
              <a:t> LEGAL</a:t>
            </a:r>
          </a:p>
        </p:txBody>
      </p:sp>
    </p:spTree>
    <p:extLst>
      <p:ext uri="{BB962C8B-B14F-4D97-AF65-F5344CB8AC3E}">
        <p14:creationId xmlns:p14="http://schemas.microsoft.com/office/powerpoint/2010/main" val="239147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Grid">
    <p:spTree>
      <p:nvGrpSpPr>
        <p:cNvPr id="1" name=""/>
        <p:cNvGrpSpPr/>
        <p:nvPr/>
      </p:nvGrpSpPr>
      <p:grpSpPr>
        <a:xfrm>
          <a:off x="0" y="0"/>
          <a:ext cx="0" cy="0"/>
          <a:chOff x="0" y="0"/>
          <a:chExt cx="0" cy="0"/>
        </a:xfrm>
      </p:grpSpPr>
      <p:grpSp>
        <p:nvGrpSpPr>
          <p:cNvPr id="99" name="Group 98"/>
          <p:cNvGrpSpPr/>
          <p:nvPr userDrawn="1"/>
        </p:nvGrpSpPr>
        <p:grpSpPr bwMode="blackGray">
          <a:xfrm>
            <a:off x="-7" y="0"/>
            <a:ext cx="12192008" cy="6858003"/>
            <a:chOff x="-7" y="0"/>
            <a:chExt cx="12192008" cy="6858003"/>
          </a:xfrm>
        </p:grpSpPr>
        <p:grpSp>
          <p:nvGrpSpPr>
            <p:cNvPr id="100" name="Group 99"/>
            <p:cNvGrpSpPr/>
            <p:nvPr userDrawn="1"/>
          </p:nvGrpSpPr>
          <p:grpSpPr bwMode="blackGray">
            <a:xfrm>
              <a:off x="-7" y="0"/>
              <a:ext cx="12192008" cy="6858003"/>
              <a:chOff x="-7" y="0"/>
              <a:chExt cx="12192008" cy="6858003"/>
            </a:xfrm>
            <a:solidFill>
              <a:srgbClr val="7030A0">
                <a:alpha val="10000"/>
              </a:srgbClr>
            </a:solidFill>
          </p:grpSpPr>
          <p:sp>
            <p:nvSpPr>
              <p:cNvPr id="141" name="Rectangle 140"/>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userDrawn="1"/>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userDrawn="1"/>
          </p:nvGrpSpPr>
          <p:grpSpPr bwMode="blackGray">
            <a:xfrm>
              <a:off x="456062" y="304801"/>
              <a:ext cx="11279875" cy="5599075"/>
              <a:chOff x="0" y="304801"/>
              <a:chExt cx="12192000" cy="5599075"/>
            </a:xfrm>
          </p:grpSpPr>
          <p:cxnSp>
            <p:nvCxnSpPr>
              <p:cNvPr id="115" name="Straight Connector 114"/>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userDrawn="1"/>
          </p:nvGrpSpPr>
          <p:grpSpPr bwMode="blackGray">
            <a:xfrm>
              <a:off x="456062" y="304801"/>
              <a:ext cx="11277720" cy="5599075"/>
              <a:chOff x="456062" y="304801"/>
              <a:chExt cx="11277720" cy="5817450"/>
            </a:xfrm>
          </p:grpSpPr>
          <p:sp>
            <p:nvSpPr>
              <p:cNvPr id="103" name="Rectangle 102"/>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extLst>
      <p:ext uri="{BB962C8B-B14F-4D97-AF65-F5344CB8AC3E}">
        <p14:creationId xmlns:p14="http://schemas.microsoft.com/office/powerpoint/2010/main" val="78290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id and text sizing">
    <p:spTree>
      <p:nvGrpSpPr>
        <p:cNvPr id="1" name=""/>
        <p:cNvGrpSpPr/>
        <p:nvPr/>
      </p:nvGrpSpPr>
      <p:grpSpPr>
        <a:xfrm>
          <a:off x="0" y="0"/>
          <a:ext cx="0" cy="0"/>
          <a:chOff x="0" y="0"/>
          <a:chExt cx="0" cy="0"/>
        </a:xfrm>
      </p:grpSpPr>
      <p:grpSp>
        <p:nvGrpSpPr>
          <p:cNvPr id="54" name="Group 53"/>
          <p:cNvGrpSpPr/>
          <p:nvPr userDrawn="1"/>
        </p:nvGrpSpPr>
        <p:grpSpPr bwMode="blackGray">
          <a:xfrm>
            <a:off x="-7" y="0"/>
            <a:ext cx="12192008" cy="6858003"/>
            <a:chOff x="-7" y="0"/>
            <a:chExt cx="12192008" cy="6858003"/>
          </a:xfrm>
        </p:grpSpPr>
        <p:grpSp>
          <p:nvGrpSpPr>
            <p:cNvPr id="55" name="Group 54"/>
            <p:cNvGrpSpPr/>
            <p:nvPr userDrawn="1"/>
          </p:nvGrpSpPr>
          <p:grpSpPr bwMode="blackGray">
            <a:xfrm>
              <a:off x="-7" y="0"/>
              <a:ext cx="12192008" cy="6858003"/>
              <a:chOff x="-7" y="0"/>
              <a:chExt cx="12192008" cy="6858003"/>
            </a:xfrm>
            <a:solidFill>
              <a:srgbClr val="7030A0">
                <a:alpha val="10000"/>
              </a:srgbClr>
            </a:solidFill>
          </p:grpSpPr>
          <p:sp>
            <p:nvSpPr>
              <p:cNvPr id="96" name="Rectangle 95"/>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userDrawn="1"/>
          </p:nvGrpSpPr>
          <p:grpSpPr bwMode="blackGray">
            <a:xfrm>
              <a:off x="456062" y="304801"/>
              <a:ext cx="11279875" cy="5599075"/>
              <a:chOff x="0" y="304801"/>
              <a:chExt cx="12192000" cy="5599075"/>
            </a:xfrm>
          </p:grpSpPr>
          <p:cxnSp>
            <p:nvCxnSpPr>
              <p:cNvPr id="70" name="Straight Connector 69"/>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userDrawn="1"/>
          </p:nvGrpSpPr>
          <p:grpSpPr bwMode="blackGray">
            <a:xfrm>
              <a:off x="456062" y="304801"/>
              <a:ext cx="11277720" cy="5599075"/>
              <a:chOff x="456062" y="304801"/>
              <a:chExt cx="11277720" cy="5817450"/>
            </a:xfrm>
          </p:grpSpPr>
          <p:sp>
            <p:nvSpPr>
              <p:cNvPr id="58" name="Rectangle 57"/>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userDrawn="1"/>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userDrawn="1"/>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userDrawn="1"/>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extLst>
      <p:ext uri="{BB962C8B-B14F-4D97-AF65-F5344CB8AC3E}">
        <p14:creationId xmlns:p14="http://schemas.microsoft.com/office/powerpoint/2010/main" val="337280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Rectangle 1"/>
          <p:cNvSpPr/>
          <p:nvPr userDrawn="1"/>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userDrawn="1"/>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a:t>
            </a:r>
            <a:r>
              <a:rPr lang="en-US" sz="6000" dirty="0" smtClean="0">
                <a:solidFill>
                  <a:schemeClr val="bg1"/>
                </a:solidFill>
              </a:rPr>
              <a:t>this </a:t>
            </a:r>
            <a:r>
              <a:rPr lang="en-US" sz="6000" dirty="0">
                <a:solidFill>
                  <a:schemeClr val="bg1"/>
                </a:solidFill>
              </a:rPr>
              <a:t>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smtClean="0">
                <a:solidFill>
                  <a:schemeClr val="bg1"/>
                </a:solidFill>
              </a:rPr>
              <a:t>Please delete </a:t>
            </a:r>
            <a:r>
              <a:rPr lang="en-US" sz="6000" dirty="0">
                <a:solidFill>
                  <a:schemeClr val="bg1"/>
                </a:solidFill>
              </a:rPr>
              <a:t>them.</a:t>
            </a:r>
            <a:endParaRPr lang="en-US" dirty="0">
              <a:solidFill>
                <a:schemeClr val="bg1"/>
              </a:solidFill>
            </a:endParaRPr>
          </a:p>
        </p:txBody>
      </p:sp>
      <p:sp>
        <p:nvSpPr>
          <p:cNvPr id="100" name="TextBox 99"/>
          <p:cNvSpPr txBox="1"/>
          <p:nvPr userDrawn="1"/>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extLst>
      <p:ext uri="{BB962C8B-B14F-4D97-AF65-F5344CB8AC3E}">
        <p14:creationId xmlns:p14="http://schemas.microsoft.com/office/powerpoint/2010/main" val="25130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24189F2F-A1FF-4742-B480-96EBB85787CF}" type="datetimeFigureOut">
              <a:rPr lang="en-US" smtClean="0"/>
              <a:t>8/20/2017</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5AB7CFA-FC18-4B5E-AFE9-455D5F14BCB1}" type="slidenum">
              <a:rPr lang="en-US" smtClean="0"/>
              <a:t>‹#›</a:t>
            </a:fld>
            <a:endParaRPr lang="en-US"/>
          </a:p>
        </p:txBody>
      </p:sp>
    </p:spTree>
    <p:extLst>
      <p:ext uri="{BB962C8B-B14F-4D97-AF65-F5344CB8AC3E}">
        <p14:creationId xmlns:p14="http://schemas.microsoft.com/office/powerpoint/2010/main" val="36706049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24189F2F-A1FF-4742-B480-96EBB85787CF}" type="datetimeFigureOut">
              <a:rPr lang="en-US" smtClean="0"/>
              <a:t>8/20/2017</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5AB7CFA-FC18-4B5E-AFE9-455D5F14BCB1}" type="slidenum">
              <a:rPr lang="en-US" smtClean="0"/>
              <a:t>‹#›</a:t>
            </a:fld>
            <a:endParaRPr lang="en-US"/>
          </a:p>
        </p:txBody>
      </p:sp>
    </p:spTree>
    <p:extLst>
      <p:ext uri="{BB962C8B-B14F-4D97-AF65-F5344CB8AC3E}">
        <p14:creationId xmlns:p14="http://schemas.microsoft.com/office/powerpoint/2010/main" val="3641842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20594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9869565" y="6261100"/>
            <a:ext cx="2021495" cy="355026"/>
          </a:xfrm>
          <a:prstGeom prst="rect">
            <a:avLst/>
          </a:prstGeom>
        </p:spPr>
      </p:pic>
    </p:spTree>
    <p:extLst>
      <p:ext uri="{BB962C8B-B14F-4D97-AF65-F5344CB8AC3E}">
        <p14:creationId xmlns:p14="http://schemas.microsoft.com/office/powerpoint/2010/main" val="1280072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ext uri="{BB962C8B-B14F-4D97-AF65-F5344CB8AC3E}">
        <p14:creationId xmlns:p14="http://schemas.microsoft.com/office/powerpoint/2010/main" val="243558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a:t>
            </a:r>
            <a:r>
              <a:rPr lang="en-US" dirty="0" smtClean="0"/>
              <a:t>: Slide </a:t>
            </a:r>
            <a:r>
              <a:rPr lang="en-US" dirty="0"/>
              <a:t>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10" name="Picture 9"/>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9869565" y="6261100"/>
            <a:ext cx="2021495" cy="355026"/>
          </a:xfrm>
          <a:prstGeom prst="rect">
            <a:avLst/>
          </a:prstGeom>
        </p:spPr>
      </p:pic>
    </p:spTree>
    <p:extLst>
      <p:ext uri="{BB962C8B-B14F-4D97-AF65-F5344CB8AC3E}">
        <p14:creationId xmlns:p14="http://schemas.microsoft.com/office/powerpoint/2010/main" val="3392604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9821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109" name="Picture 108"/>
          <p:cNvPicPr>
            <a:picLocks noChangeAspect="1"/>
          </p:cNvPicPr>
          <p:nvPr userDrawn="1"/>
        </p:nvPicPr>
        <p:blipFill>
          <a:blip r:embed="rId49"/>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smtClean="0"/>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7153835" y="34865"/>
            <a:ext cx="5033862" cy="215444"/>
          </a:xfrm>
          <a:prstGeom prst="rect">
            <a:avLst/>
          </a:prstGeom>
          <a:noFill/>
        </p:spPr>
        <p:txBody>
          <a:bodyPr wrap="square" rtlCol="0">
            <a:spAutoFit/>
          </a:bodyPr>
          <a:lstStyle/>
          <a:p>
            <a:pPr algn="r"/>
            <a:r>
              <a:rPr lang="en-US" sz="800" cap="all" spc="100" dirty="0" smtClean="0">
                <a:solidFill>
                  <a:schemeClr val="accent2">
                    <a:lumMod val="75000"/>
                    <a:alpha val="90000"/>
                  </a:schemeClr>
                </a:solidFill>
              </a:rPr>
              <a:t>© 2017 Splunk Inc.</a:t>
            </a:r>
            <a:endParaRPr lang="en-US" sz="800" cap="all" spc="100" dirty="0">
              <a:solidFill>
                <a:schemeClr val="accent2">
                  <a:lumMod val="75000"/>
                  <a:alpha val="90000"/>
                </a:schemeClr>
              </a:solidFill>
            </a:endParaRPr>
          </a:p>
        </p:txBody>
      </p:sp>
      <p:sp>
        <p:nvSpPr>
          <p:cNvPr id="9" name="TextBox 8"/>
          <p:cNvSpPr txBox="1"/>
          <p:nvPr userDrawn="1"/>
        </p:nvSpPr>
        <p:spPr>
          <a:xfrm>
            <a:off x="6696635" y="-4847862"/>
            <a:ext cx="5491061" cy="215444"/>
          </a:xfrm>
          <a:prstGeom prst="rect">
            <a:avLst/>
          </a:prstGeom>
          <a:noFill/>
        </p:spPr>
        <p:txBody>
          <a:bodyPr wrap="square" rtlCol="0">
            <a:spAutoFit/>
          </a:bodyPr>
          <a:lstStyle/>
          <a:p>
            <a:pPr algn="r"/>
            <a:r>
              <a:rPr lang="en-US" sz="800" cap="all" spc="100" dirty="0" smtClean="0">
                <a:solidFill>
                  <a:srgbClr val="515151"/>
                </a:solidFill>
              </a:rPr>
              <a:t>© 2017 Splunk Inc. Confidential information. Do not distribute.</a:t>
            </a:r>
            <a:endParaRPr lang="en-US" sz="800" cap="all" spc="100" dirty="0">
              <a:solidFill>
                <a:srgbClr val="515151"/>
              </a:solidFill>
            </a:endParaRPr>
          </a:p>
        </p:txBody>
      </p:sp>
      <p:pic>
        <p:nvPicPr>
          <p:cNvPr id="8" name="Picture 7"/>
          <p:cNvPicPr>
            <a:picLocks/>
          </p:cNvPicPr>
          <p:nvPr userDrawn="1"/>
        </p:nvPicPr>
        <p:blipFill>
          <a:blip r:embed="rId50">
            <a:extLst>
              <a:ext uri="{28A0092B-C50C-407E-A947-70E740481C1C}">
                <a14:useLocalDpi xmlns:a14="http://schemas.microsoft.com/office/drawing/2010/main" val="0"/>
              </a:ext>
            </a:extLst>
          </a:blip>
          <a:stretch>
            <a:fillRect/>
          </a:stretch>
        </p:blipFill>
        <p:spPr>
          <a:xfrm>
            <a:off x="9869565" y="6261100"/>
            <a:ext cx="2021495" cy="355025"/>
          </a:xfrm>
          <a:prstGeom prst="rect">
            <a:avLst/>
          </a:prstGeom>
        </p:spPr>
      </p:pic>
    </p:spTree>
    <p:extLst>
      <p:ext uri="{BB962C8B-B14F-4D97-AF65-F5344CB8AC3E}">
        <p14:creationId xmlns:p14="http://schemas.microsoft.com/office/powerpoint/2010/main" val="957531155"/>
      </p:ext>
    </p:extLst>
  </p:cSld>
  <p:clrMap bg1="dk1" tx1="lt1" bg2="dk2" tx2="lt2" accent1="accent1" accent2="accent2" accent3="accent3" accent4="accent4" accent5="accent5" accent6="accent6" hlink="hlink" folHlink="folHlink"/>
  <p:sldLayoutIdLst>
    <p:sldLayoutId id="2147483797" r:id="rId1"/>
    <p:sldLayoutId id="2147483661" r:id="rId2"/>
    <p:sldLayoutId id="2147483710" r:id="rId3"/>
    <p:sldLayoutId id="2147483716" r:id="rId4"/>
    <p:sldLayoutId id="2147483712" r:id="rId5"/>
    <p:sldLayoutId id="2147483764" r:id="rId6"/>
    <p:sldLayoutId id="2147483767" r:id="rId7"/>
    <p:sldLayoutId id="2147483768" r:id="rId8"/>
    <p:sldLayoutId id="2147483713" r:id="rId9"/>
    <p:sldLayoutId id="2147483751" r:id="rId10"/>
    <p:sldLayoutId id="2147483769" r:id="rId11"/>
    <p:sldLayoutId id="2147483772" r:id="rId12"/>
    <p:sldLayoutId id="2147483770" r:id="rId13"/>
    <p:sldLayoutId id="2147483792" r:id="rId14"/>
    <p:sldLayoutId id="2147483714" r:id="rId15"/>
    <p:sldLayoutId id="2147483765" r:id="rId16"/>
    <p:sldLayoutId id="2147483795" r:id="rId17"/>
    <p:sldLayoutId id="2147483796" r:id="rId18"/>
    <p:sldLayoutId id="2147483785" r:id="rId19"/>
    <p:sldLayoutId id="2147483786" r:id="rId20"/>
    <p:sldLayoutId id="2147483787" r:id="rId21"/>
    <p:sldLayoutId id="2147483788" r:id="rId22"/>
    <p:sldLayoutId id="2147483777" r:id="rId23"/>
    <p:sldLayoutId id="2147483778" r:id="rId24"/>
    <p:sldLayoutId id="2147483779" r:id="rId25"/>
    <p:sldLayoutId id="2147483781" r:id="rId26"/>
    <p:sldLayoutId id="2147483780" r:id="rId27"/>
    <p:sldLayoutId id="2147483782" r:id="rId28"/>
    <p:sldLayoutId id="2147483783" r:id="rId29"/>
    <p:sldLayoutId id="2147483784" r:id="rId30"/>
    <p:sldLayoutId id="2147483762" r:id="rId31"/>
    <p:sldLayoutId id="2147483773" r:id="rId32"/>
    <p:sldLayoutId id="2147483793" r:id="rId33"/>
    <p:sldLayoutId id="2147483774" r:id="rId34"/>
    <p:sldLayoutId id="2147483775" r:id="rId35"/>
    <p:sldLayoutId id="2147483650" r:id="rId36"/>
    <p:sldLayoutId id="2147483766" r:id="rId37"/>
    <p:sldLayoutId id="2147483755" r:id="rId38"/>
    <p:sldLayoutId id="2147483752" r:id="rId39"/>
    <p:sldLayoutId id="2147483789" r:id="rId40"/>
    <p:sldLayoutId id="2147483728" r:id="rId41"/>
    <p:sldLayoutId id="2147483763" r:id="rId42"/>
    <p:sldLayoutId id="2147483761" r:id="rId43"/>
    <p:sldLayoutId id="2147483760" r:id="rId44"/>
    <p:sldLayoutId id="2147483794" r:id="rId45"/>
    <p:sldLayoutId id="2147483798" r:id="rId46"/>
    <p:sldLayoutId id="2147483799"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90" userDrawn="1">
          <p15:clr>
            <a:srgbClr val="F26B43"/>
          </p15:clr>
        </p15:guide>
        <p15:guide id="2" pos="7393" userDrawn="1">
          <p15:clr>
            <a:srgbClr val="5ACBF0"/>
          </p15:clr>
        </p15:guide>
        <p15:guide id="3" orient="horz" pos="3857" userDrawn="1">
          <p15:clr>
            <a:srgbClr val="F26B43"/>
          </p15:clr>
        </p15:guide>
        <p15:guide id="4" orient="horz" pos="612" userDrawn="1">
          <p15:clr>
            <a:srgbClr val="F26B43"/>
          </p15:clr>
        </p15:guide>
        <p15:guide id="5" pos="286" userDrawn="1">
          <p15:clr>
            <a:srgbClr val="5ACBF0"/>
          </p15:clr>
        </p15:guide>
        <p15:guide id="7" orient="horz" pos="895" userDrawn="1">
          <p15:clr>
            <a:srgbClr val="F26B43"/>
          </p15:clr>
        </p15:guide>
        <p15:guide id="8" orient="horz" pos="1037" userDrawn="1">
          <p15:clr>
            <a:srgbClr val="F26B43"/>
          </p15:clr>
        </p15:guide>
        <p15:guide id="9" orient="horz" pos="1176" userDrawn="1">
          <p15:clr>
            <a:srgbClr val="F26B43"/>
          </p15:clr>
        </p15:guide>
        <p15:guide id="10" orient="horz" pos="1320" userDrawn="1">
          <p15:clr>
            <a:srgbClr val="F26B43"/>
          </p15:clr>
        </p15:guide>
        <p15:guide id="11" orient="horz" pos="1458" userDrawn="1">
          <p15:clr>
            <a:srgbClr val="F26B43"/>
          </p15:clr>
        </p15:guide>
        <p15:guide id="12" orient="horz" pos="1604" userDrawn="1">
          <p15:clr>
            <a:srgbClr val="F26B43"/>
          </p15:clr>
        </p15:guide>
        <p15:guide id="13" orient="horz" pos="1743" userDrawn="1">
          <p15:clr>
            <a:srgbClr val="F26B43"/>
          </p15:clr>
        </p15:guide>
        <p15:guide id="14" orient="horz" pos="1882" userDrawn="1">
          <p15:clr>
            <a:srgbClr val="F26B43"/>
          </p15:clr>
        </p15:guide>
        <p15:guide id="15" orient="horz" pos="2023" userDrawn="1">
          <p15:clr>
            <a:srgbClr val="F26B43"/>
          </p15:clr>
        </p15:guide>
        <p15:guide id="16" orient="horz" pos="2165" userDrawn="1">
          <p15:clr>
            <a:srgbClr val="F26B43"/>
          </p15:clr>
        </p15:guide>
        <p15:guide id="17" orient="horz" pos="2309" userDrawn="1">
          <p15:clr>
            <a:srgbClr val="F26B43"/>
          </p15:clr>
        </p15:guide>
        <p15:guide id="18" orient="horz" pos="2450" userDrawn="1">
          <p15:clr>
            <a:srgbClr val="F26B43"/>
          </p15:clr>
        </p15:guide>
        <p15:guide id="19" orient="horz" pos="2588" userDrawn="1">
          <p15:clr>
            <a:srgbClr val="F26B43"/>
          </p15:clr>
        </p15:guide>
        <p15:guide id="20" orient="horz" pos="2729" userDrawn="1">
          <p15:clr>
            <a:srgbClr val="F26B43"/>
          </p15:clr>
        </p15:guide>
        <p15:guide id="21" orient="horz" pos="2873" userDrawn="1">
          <p15:clr>
            <a:srgbClr val="F26B43"/>
          </p15:clr>
        </p15:guide>
        <p15:guide id="22" orient="horz" pos="3011" userDrawn="1">
          <p15:clr>
            <a:srgbClr val="F26B43"/>
          </p15:clr>
        </p15:guide>
        <p15:guide id="23" orient="horz" pos="3157" userDrawn="1">
          <p15:clr>
            <a:srgbClr val="F26B43"/>
          </p15:clr>
        </p15:guide>
        <p15:guide id="24" orient="horz" pos="3296" userDrawn="1">
          <p15:clr>
            <a:srgbClr val="F26B43"/>
          </p15:clr>
        </p15:guide>
        <p15:guide id="25" orient="horz" pos="3432" userDrawn="1">
          <p15:clr>
            <a:srgbClr val="F26B43"/>
          </p15:clr>
        </p15:guide>
        <p15:guide id="26" orient="horz" pos="3580" userDrawn="1">
          <p15:clr>
            <a:srgbClr val="F26B43"/>
          </p15:clr>
        </p15:guide>
        <p15:guide id="27" orient="horz" pos="3720" userDrawn="1">
          <p15:clr>
            <a:srgbClr val="F26B43"/>
          </p15:clr>
        </p15:guide>
        <p15:guide id="28" orient="horz" pos="756" userDrawn="1">
          <p15:clr>
            <a:srgbClr val="F26B43"/>
          </p15:clr>
        </p15:guide>
        <p15:guide id="29" pos="1978" userDrawn="1">
          <p15:clr>
            <a:srgbClr val="5ACBF0"/>
          </p15:clr>
        </p15:guide>
        <p15:guide id="30" pos="2090" userDrawn="1">
          <p15:clr>
            <a:srgbClr val="5ACBF0"/>
          </p15:clr>
        </p15:guide>
        <p15:guide id="31" pos="1488" userDrawn="1">
          <p15:clr>
            <a:srgbClr val="5ACBF0"/>
          </p15:clr>
        </p15:guide>
        <p15:guide id="32" pos="1378" userDrawn="1">
          <p15:clr>
            <a:srgbClr val="5ACBF0"/>
          </p15:clr>
        </p15:guide>
        <p15:guide id="33" pos="888" userDrawn="1">
          <p15:clr>
            <a:srgbClr val="5ACBF0"/>
          </p15:clr>
        </p15:guide>
        <p15:guide id="34" pos="778" userDrawn="1">
          <p15:clr>
            <a:srgbClr val="5ACBF0"/>
          </p15:clr>
        </p15:guide>
        <p15:guide id="35" pos="2580" userDrawn="1">
          <p15:clr>
            <a:srgbClr val="5ACBF0"/>
          </p15:clr>
        </p15:guide>
        <p15:guide id="36" pos="2693" userDrawn="1">
          <p15:clr>
            <a:srgbClr val="5ACBF0"/>
          </p15:clr>
        </p15:guide>
        <p15:guide id="37" pos="3180" userDrawn="1">
          <p15:clr>
            <a:srgbClr val="5ACBF0"/>
          </p15:clr>
        </p15:guide>
        <p15:guide id="38" pos="3293" userDrawn="1">
          <p15:clr>
            <a:srgbClr val="5ACBF0"/>
          </p15:clr>
        </p15:guide>
        <p15:guide id="39" pos="3780" userDrawn="1">
          <p15:clr>
            <a:srgbClr val="5ACBF0"/>
          </p15:clr>
        </p15:guide>
        <p15:guide id="40" pos="3895" userDrawn="1">
          <p15:clr>
            <a:srgbClr val="5ACBF0"/>
          </p15:clr>
        </p15:guide>
        <p15:guide id="41" pos="4382" userDrawn="1">
          <p15:clr>
            <a:srgbClr val="5ACBF0"/>
          </p15:clr>
        </p15:guide>
        <p15:guide id="42" pos="4498" userDrawn="1">
          <p15:clr>
            <a:srgbClr val="5ACBF0"/>
          </p15:clr>
        </p15:guide>
        <p15:guide id="43" pos="4985" userDrawn="1">
          <p15:clr>
            <a:srgbClr val="5ACBF0"/>
          </p15:clr>
        </p15:guide>
        <p15:guide id="44" pos="5095" userDrawn="1">
          <p15:clr>
            <a:srgbClr val="5ACBF0"/>
          </p15:clr>
        </p15:guide>
        <p15:guide id="45" pos="5585" userDrawn="1">
          <p15:clr>
            <a:srgbClr val="5ACBF0"/>
          </p15:clr>
        </p15:guide>
        <p15:guide id="46" pos="5700" userDrawn="1">
          <p15:clr>
            <a:srgbClr val="5ACBF0"/>
          </p15:clr>
        </p15:guide>
        <p15:guide id="47" pos="6190" userDrawn="1">
          <p15:clr>
            <a:srgbClr val="5ACBF0"/>
          </p15:clr>
        </p15:guide>
        <p15:guide id="48" pos="6300" userDrawn="1">
          <p15:clr>
            <a:srgbClr val="5ACBF0"/>
          </p15:clr>
        </p15:guide>
        <p15:guide id="49" pos="6787" userDrawn="1">
          <p15:clr>
            <a:srgbClr val="5ACBF0"/>
          </p15:clr>
        </p15:guide>
        <p15:guide id="50" pos="69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localhost:8089/services/admin/inputstatus/TailingProcessor:FileStatus"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3" Type="http://schemas.openxmlformats.org/officeDocument/2006/relationships/hyperlink" Target="http://github.com/gjanders/SplunkAdmins"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hyperlink" Target="https://github.com/gjanders/SplunkAdmins" TargetMode="Externa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260" y="1934240"/>
            <a:ext cx="10778781" cy="2873153"/>
          </a:xfrm>
        </p:spPr>
        <p:txBody>
          <a:bodyPr/>
          <a:lstStyle/>
          <a:p>
            <a:r>
              <a:rPr lang="en-AU" dirty="0" smtClean="0"/>
              <a:t/>
            </a:r>
            <a:br>
              <a:rPr lang="en-AU" dirty="0" smtClean="0"/>
            </a:br>
            <a:r>
              <a:rPr lang="en-AU" dirty="0"/>
              <a:t/>
            </a:r>
            <a:br>
              <a:rPr lang="en-AU" dirty="0"/>
            </a:br>
            <a:r>
              <a:rPr lang="en-AU" dirty="0" smtClean="0"/>
              <a:t/>
            </a:r>
            <a:br>
              <a:rPr lang="en-AU" dirty="0" smtClean="0"/>
            </a:br>
            <a:r>
              <a:rPr lang="en-AU" dirty="0"/>
              <a:t/>
            </a:r>
            <a:br>
              <a:rPr lang="en-AU" dirty="0"/>
            </a:br>
            <a:r>
              <a:rPr lang="en-AU" dirty="0" smtClean="0"/>
              <a:t>How Did You Get So Big?</a:t>
            </a:r>
            <a:br>
              <a:rPr lang="en-AU" dirty="0" smtClean="0"/>
            </a:br>
            <a:r>
              <a:rPr lang="en-AU" dirty="0" smtClean="0"/>
              <a:t/>
            </a:r>
            <a:br>
              <a:rPr lang="en-AU" dirty="0" smtClean="0"/>
            </a:br>
            <a:endParaRPr lang="en-US" dirty="0"/>
          </a:p>
        </p:txBody>
      </p:sp>
      <p:sp>
        <p:nvSpPr>
          <p:cNvPr id="3" name="Text Placeholder 2"/>
          <p:cNvSpPr>
            <a:spLocks noGrp="1"/>
          </p:cNvSpPr>
          <p:nvPr>
            <p:ph type="body" sz="quarter" idx="12"/>
          </p:nvPr>
        </p:nvSpPr>
        <p:spPr/>
        <p:txBody>
          <a:bodyPr/>
          <a:lstStyle/>
          <a:p>
            <a:r>
              <a:rPr lang="en-AU" smtClean="0"/>
              <a:t>Tips &amp; Tricks for Growing your Splunk Deployment from 50 GB/day to 1 TB/day</a:t>
            </a:r>
            <a:endParaRPr lang="en-US" dirty="0"/>
          </a:p>
        </p:txBody>
      </p:sp>
      <p:sp>
        <p:nvSpPr>
          <p:cNvPr id="4" name="Text Placeholder 3"/>
          <p:cNvSpPr>
            <a:spLocks noGrp="1"/>
          </p:cNvSpPr>
          <p:nvPr>
            <p:ph type="body" sz="quarter" idx="14"/>
          </p:nvPr>
        </p:nvSpPr>
        <p:spPr/>
        <p:txBody>
          <a:bodyPr/>
          <a:lstStyle/>
          <a:p>
            <a:r>
              <a:rPr lang="en-US" dirty="0" smtClean="0"/>
              <a:t>Gareth Anderson – IT Specialist</a:t>
            </a:r>
            <a:endParaRPr lang="en-US" dirty="0"/>
          </a:p>
        </p:txBody>
      </p:sp>
      <p:sp>
        <p:nvSpPr>
          <p:cNvPr id="5" name="Text Placeholder 4"/>
          <p:cNvSpPr>
            <a:spLocks noGrp="1"/>
          </p:cNvSpPr>
          <p:nvPr>
            <p:ph type="body" sz="quarter" idx="15"/>
          </p:nvPr>
        </p:nvSpPr>
        <p:spPr/>
        <p:txBody>
          <a:bodyPr/>
          <a:lstStyle/>
          <a:p>
            <a:r>
              <a:rPr lang="en-US" dirty="0" smtClean="0"/>
              <a:t>2017-08-19 | Washington</a:t>
            </a:r>
            <a:r>
              <a:rPr lang="en-US" dirty="0"/>
              <a:t>, DC</a:t>
            </a:r>
          </a:p>
        </p:txBody>
      </p:sp>
    </p:spTree>
    <p:extLst>
      <p:ext uri="{BB962C8B-B14F-4D97-AF65-F5344CB8AC3E}">
        <p14:creationId xmlns:p14="http://schemas.microsoft.com/office/powerpoint/2010/main" val="70120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Indexer Performance/</a:t>
            </a:r>
            <a:br>
              <a:rPr lang="en-US" smtClean="0"/>
            </a:br>
            <a:r>
              <a:rPr lang="en-US" smtClean="0"/>
              <a:t>Configuration Issues</a:t>
            </a:r>
            <a:endParaRPr lang="en-US" dirty="0"/>
          </a:p>
        </p:txBody>
      </p:sp>
      <p:sp>
        <p:nvSpPr>
          <p:cNvPr id="4" name="Subtitle 2"/>
          <p:cNvSpPr>
            <a:spLocks noGrp="1"/>
          </p:cNvSpPr>
          <p:nvPr>
            <p:ph type="subTitle" idx="1"/>
          </p:nvPr>
        </p:nvSpPr>
        <p:spPr/>
        <p:txBody>
          <a:bodyPr/>
          <a:lstStyle/>
          <a:p>
            <a:r>
              <a:rPr lang="en-US" dirty="0" smtClean="0"/>
              <a:t>Part 2 - Index sizing</a:t>
            </a:r>
            <a:endParaRPr lang="en-US" dirty="0"/>
          </a:p>
        </p:txBody>
      </p:sp>
    </p:spTree>
    <p:extLst>
      <p:ext uri="{BB962C8B-B14F-4D97-AF65-F5344CB8AC3E}">
        <p14:creationId xmlns:p14="http://schemas.microsoft.com/office/powerpoint/2010/main" val="883147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a:xfrm>
            <a:off x="6837404" y="1511416"/>
            <a:ext cx="4866189" cy="4524255"/>
          </a:xfrm>
        </p:spPr>
        <p:txBody>
          <a:bodyPr/>
          <a:lstStyle/>
          <a:p>
            <a:r>
              <a:rPr lang="en-US" dirty="0" smtClean="0"/>
              <a:t>Events rolled to frozen bucket too quickly</a:t>
            </a:r>
            <a:endParaRPr lang="en-US" dirty="0"/>
          </a:p>
        </p:txBody>
      </p:sp>
      <p:pic>
        <p:nvPicPr>
          <p:cNvPr id="7" name="Picture Placeholder 6"/>
          <p:cNvPicPr>
            <a:picLocks noGrp="1" noChangeAspect="1"/>
          </p:cNvPicPr>
          <p:nvPr>
            <p:ph sz="half" idx="12"/>
          </p:nvPr>
        </p:nvPicPr>
        <p:blipFill>
          <a:blip r:embed="rId3">
            <a:extLst>
              <a:ext uri="{28A0092B-C50C-407E-A947-70E740481C1C}">
                <a14:useLocalDpi xmlns:a14="http://schemas.microsoft.com/office/drawing/2010/main" val="0"/>
              </a:ext>
            </a:extLst>
          </a:blip>
          <a:stretch>
            <a:fillRect/>
          </a:stretch>
        </p:blipFill>
        <p:spPr>
          <a:xfrm>
            <a:off x="0" y="1704400"/>
            <a:ext cx="6648012" cy="4799366"/>
          </a:xfrm>
        </p:spPr>
      </p:pic>
      <p:sp>
        <p:nvSpPr>
          <p:cNvPr id="2" name="Title 1"/>
          <p:cNvSpPr>
            <a:spLocks noGrp="1"/>
          </p:cNvSpPr>
          <p:nvPr>
            <p:ph type="title"/>
          </p:nvPr>
        </p:nvSpPr>
        <p:spPr/>
        <p:txBody>
          <a:bodyPr/>
          <a:lstStyle/>
          <a:p>
            <a:r>
              <a:rPr lang="en-US" dirty="0" smtClean="0"/>
              <a:t>Data ingestion – Index Sizing Issues</a:t>
            </a:r>
            <a:endParaRPr lang="en-US" dirty="0"/>
          </a:p>
        </p:txBody>
      </p:sp>
    </p:spTree>
    <p:extLst>
      <p:ext uri="{BB962C8B-B14F-4D97-AF65-F5344CB8AC3E}">
        <p14:creationId xmlns:p14="http://schemas.microsoft.com/office/powerpoint/2010/main" val="94807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AU" dirty="0" smtClean="0"/>
              <a:t>Due to not having </a:t>
            </a:r>
            <a:r>
              <a:rPr lang="en-US" b="1" dirty="0">
                <a:solidFill>
                  <a:srgbClr val="587400"/>
                </a:solidFill>
              </a:rPr>
              <a:t>TIME_PREFIX</a:t>
            </a:r>
            <a:r>
              <a:rPr lang="en-US" dirty="0"/>
              <a:t>, </a:t>
            </a:r>
            <a:r>
              <a:rPr lang="en-US" b="1" dirty="0">
                <a:solidFill>
                  <a:srgbClr val="587400"/>
                </a:solidFill>
              </a:rPr>
              <a:t>TIME_FORMAT </a:t>
            </a:r>
            <a:r>
              <a:rPr lang="en-AU" dirty="0" smtClean="0"/>
              <a:t>configured incoming data had a parsed timestamp of two years in the past</a:t>
            </a:r>
          </a:p>
          <a:p>
            <a:endParaRPr lang="en-AU" dirty="0" smtClean="0"/>
          </a:p>
          <a:p>
            <a:r>
              <a:rPr lang="en-AU" dirty="0" smtClean="0"/>
              <a:t>Buckets rolled to frozen contained both recent data and data from what appeared to be “two years ago”</a:t>
            </a:r>
          </a:p>
          <a:p>
            <a:pPr lvl="1"/>
            <a:r>
              <a:rPr lang="en-AU" dirty="0" smtClean="0"/>
              <a:t>Some of the frozen buckets contained data from only one day ago, Splunk’s reputation was damaged within the company</a:t>
            </a:r>
          </a:p>
          <a:p>
            <a:endParaRPr lang="en-US" dirty="0" smtClean="0"/>
          </a:p>
          <a:p>
            <a:r>
              <a:rPr lang="en-US" dirty="0" smtClean="0"/>
              <a:t>Recommendation – ensure timestamp parsing is working, avoid reaching the index size limit if possible</a:t>
            </a:r>
            <a:endParaRPr lang="en-US" dirty="0"/>
          </a:p>
        </p:txBody>
      </p:sp>
      <p:sp>
        <p:nvSpPr>
          <p:cNvPr id="2" name="Title 1"/>
          <p:cNvSpPr>
            <a:spLocks noGrp="1"/>
          </p:cNvSpPr>
          <p:nvPr>
            <p:ph type="title"/>
          </p:nvPr>
        </p:nvSpPr>
        <p:spPr/>
        <p:txBody>
          <a:bodyPr/>
          <a:lstStyle/>
          <a:p>
            <a:r>
              <a:rPr lang="en-US" dirty="0" smtClean="0"/>
              <a:t>Data ingestion – Index Sizing Issues</a:t>
            </a:r>
            <a:endParaRPr lang="en-US" dirty="0"/>
          </a:p>
        </p:txBody>
      </p:sp>
    </p:spTree>
    <p:extLst>
      <p:ext uri="{BB962C8B-B14F-4D97-AF65-F5344CB8AC3E}">
        <p14:creationId xmlns:p14="http://schemas.microsoft.com/office/powerpoint/2010/main" val="17854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AU" dirty="0" smtClean="0"/>
              <a:t>By default buckets will roll to frozen when the oldest timestamp of a bucket is past the </a:t>
            </a:r>
            <a:r>
              <a:rPr lang="en-AU" b="1" dirty="0" smtClean="0">
                <a:solidFill>
                  <a:srgbClr val="587400"/>
                </a:solidFill>
              </a:rPr>
              <a:t>frozenTimePeriodInSecs</a:t>
            </a:r>
            <a:r>
              <a:rPr lang="en-AU" dirty="0" smtClean="0">
                <a:solidFill>
                  <a:srgbClr val="587400"/>
                </a:solidFill>
              </a:rPr>
              <a:t> </a:t>
            </a:r>
            <a:r>
              <a:rPr lang="en-AU" dirty="0" smtClean="0"/>
              <a:t>(default of 6 years)</a:t>
            </a:r>
          </a:p>
          <a:p>
            <a:endParaRPr lang="en-AU" dirty="0" smtClean="0"/>
          </a:p>
          <a:p>
            <a:r>
              <a:rPr lang="en-AU" dirty="0" smtClean="0"/>
              <a:t>When an index reaches the size limit the behaviour is different, buckets will be frozen based on the oldest date of data in the bucket</a:t>
            </a:r>
          </a:p>
          <a:p>
            <a:pPr lvl="1"/>
            <a:r>
              <a:rPr lang="en-AU" dirty="0" smtClean="0"/>
              <a:t>It does not matter if the bucket contains both new and old data</a:t>
            </a:r>
          </a:p>
          <a:p>
            <a:pPr lvl="1"/>
            <a:r>
              <a:rPr lang="en-AU" dirty="0" smtClean="0"/>
              <a:t>This can become an issue if your data has timestamp parsing issues</a:t>
            </a:r>
          </a:p>
          <a:p>
            <a:endParaRPr lang="en-AU" dirty="0" smtClean="0"/>
          </a:p>
        </p:txBody>
      </p:sp>
      <p:sp>
        <p:nvSpPr>
          <p:cNvPr id="2" name="Title 1"/>
          <p:cNvSpPr>
            <a:spLocks noGrp="1"/>
          </p:cNvSpPr>
          <p:nvPr>
            <p:ph type="title"/>
          </p:nvPr>
        </p:nvSpPr>
        <p:spPr/>
        <p:txBody>
          <a:bodyPr/>
          <a:lstStyle/>
          <a:p>
            <a:r>
              <a:rPr lang="en-US" dirty="0" smtClean="0"/>
              <a:t>Data ingestion – Index Sizing Issues</a:t>
            </a:r>
            <a:endParaRPr lang="en-US" dirty="0"/>
          </a:p>
        </p:txBody>
      </p:sp>
    </p:spTree>
    <p:extLst>
      <p:ext uri="{BB962C8B-B14F-4D97-AF65-F5344CB8AC3E}">
        <p14:creationId xmlns:p14="http://schemas.microsoft.com/office/powerpoint/2010/main" val="41250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b="1" i="1" dirty="0" smtClean="0">
                <a:solidFill>
                  <a:srgbClr val="587400"/>
                </a:solidFill>
              </a:rPr>
              <a:t>indexes.conf</a:t>
            </a:r>
            <a:r>
              <a:rPr lang="en-US" sz="1000" dirty="0" smtClean="0">
                <a:solidFill>
                  <a:srgbClr val="587400"/>
                </a:solidFill>
              </a:rPr>
              <a:t> </a:t>
            </a:r>
            <a:r>
              <a:rPr lang="en-US" dirty="0" smtClean="0">
                <a:solidFill>
                  <a:srgbClr val="587400"/>
                </a:solidFill>
              </a:rPr>
              <a:t> </a:t>
            </a:r>
            <a:r>
              <a:rPr lang="en-US" dirty="0" smtClean="0"/>
              <a:t>can be used to limit the size of the hot, cold and overall size per index and per volume</a:t>
            </a:r>
          </a:p>
          <a:p>
            <a:endParaRPr lang="en-US" dirty="0" smtClean="0"/>
          </a:p>
          <a:p>
            <a:r>
              <a:rPr lang="en-US" dirty="0" smtClean="0"/>
              <a:t>The scenario of a flood of non-prod logging data has caused an index to roll data older than a few days to frozen</a:t>
            </a:r>
          </a:p>
          <a:p>
            <a:pPr lvl="1"/>
            <a:r>
              <a:rPr lang="en-US" dirty="0" smtClean="0"/>
              <a:t>The root cause was an infinite loop in the application logging</a:t>
            </a:r>
          </a:p>
          <a:p>
            <a:pPr lvl="1"/>
            <a:r>
              <a:rPr lang="en-US" dirty="0" smtClean="0"/>
              <a:t>Without appropriate index sizing and index separation we would have lost production data</a:t>
            </a:r>
          </a:p>
          <a:p>
            <a:pPr lvl="1"/>
            <a:r>
              <a:rPr lang="en-US" dirty="0" smtClean="0"/>
              <a:t>Recommend that both the </a:t>
            </a:r>
            <a:r>
              <a:rPr lang="en-US" b="1" dirty="0" smtClean="0">
                <a:solidFill>
                  <a:srgbClr val="587400"/>
                </a:solidFill>
              </a:rPr>
              <a:t>frozenTimePeriodInSecs</a:t>
            </a:r>
            <a:r>
              <a:rPr lang="en-US" dirty="0" smtClean="0">
                <a:solidFill>
                  <a:srgbClr val="587400"/>
                </a:solidFill>
              </a:rPr>
              <a:t> </a:t>
            </a:r>
            <a:r>
              <a:rPr lang="en-US" dirty="0" smtClean="0"/>
              <a:t>setting is used in addition to setting a maximum index/volume size</a:t>
            </a:r>
          </a:p>
        </p:txBody>
      </p:sp>
      <p:sp>
        <p:nvSpPr>
          <p:cNvPr id="2" name="Title 1"/>
          <p:cNvSpPr>
            <a:spLocks noGrp="1"/>
          </p:cNvSpPr>
          <p:nvPr>
            <p:ph type="title"/>
          </p:nvPr>
        </p:nvSpPr>
        <p:spPr/>
        <p:txBody>
          <a:bodyPr/>
          <a:lstStyle/>
          <a:p>
            <a:r>
              <a:rPr lang="en-US" dirty="0" smtClean="0"/>
              <a:t>Data ingestion – Index Sizing</a:t>
            </a:r>
            <a:endParaRPr lang="en-US" dirty="0"/>
          </a:p>
        </p:txBody>
      </p:sp>
    </p:spTree>
    <p:extLst>
      <p:ext uri="{BB962C8B-B14F-4D97-AF65-F5344CB8AC3E}">
        <p14:creationId xmlns:p14="http://schemas.microsoft.com/office/powerpoint/2010/main" val="886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Consider creating subdirectories for sets of Splunk indexes (</a:t>
            </a:r>
            <a:r>
              <a:rPr lang="en-US" dirty="0" err="1" smtClean="0"/>
              <a:t>var</a:t>
            </a:r>
            <a:r>
              <a:rPr lang="en-US" dirty="0" smtClean="0"/>
              <a:t>/lib/splunk/</a:t>
            </a:r>
            <a:r>
              <a:rPr lang="en-US" dirty="0" err="1" smtClean="0"/>
              <a:t>oper</a:t>
            </a:r>
            <a:r>
              <a:rPr lang="en-US" dirty="0" smtClean="0"/>
              <a:t>/) for flexibility</a:t>
            </a:r>
          </a:p>
          <a:p>
            <a:r>
              <a:rPr lang="en-US" dirty="0" smtClean="0"/>
              <a:t>For example separating the security specific indexes from operational indexes</a:t>
            </a:r>
          </a:p>
          <a:p>
            <a:endParaRPr lang="en-US" dirty="0" smtClean="0"/>
          </a:p>
          <a:p>
            <a:r>
              <a:rPr lang="en-US" dirty="0" smtClean="0"/>
              <a:t>When setting volume sizing keep in mind that the data model acceleration files use a different volume (</a:t>
            </a:r>
            <a:r>
              <a:rPr lang="en-US" b="1" dirty="0" smtClean="0">
                <a:solidFill>
                  <a:srgbClr val="587400"/>
                </a:solidFill>
              </a:rPr>
              <a:t>_splunk_summaries</a:t>
            </a:r>
            <a:r>
              <a:rPr lang="en-US" dirty="0" smtClean="0"/>
              <a:t>) compared to the index hot/cold path</a:t>
            </a:r>
          </a:p>
          <a:p>
            <a:endParaRPr lang="en-US" dirty="0"/>
          </a:p>
          <a:p>
            <a:r>
              <a:rPr lang="en-US" dirty="0" smtClean="0"/>
              <a:t>Configure sizing within</a:t>
            </a:r>
            <a:r>
              <a:rPr lang="en-US" sz="2000" dirty="0" smtClean="0"/>
              <a:t> </a:t>
            </a:r>
            <a:r>
              <a:rPr lang="en-US" b="1" i="1" dirty="0" smtClean="0">
                <a:solidFill>
                  <a:srgbClr val="587400"/>
                </a:solidFill>
              </a:rPr>
              <a:t>indexes.conf</a:t>
            </a:r>
            <a:r>
              <a:rPr lang="en-US" sz="1800" i="1" dirty="0" smtClean="0">
                <a:solidFill>
                  <a:srgbClr val="587400"/>
                </a:solidFill>
              </a:rPr>
              <a:t> </a:t>
            </a:r>
            <a:r>
              <a:rPr lang="en-US" dirty="0" smtClean="0"/>
              <a:t> to handle the loss of an indexer</a:t>
            </a:r>
            <a:endParaRPr lang="en-US" dirty="0"/>
          </a:p>
        </p:txBody>
      </p:sp>
      <p:sp>
        <p:nvSpPr>
          <p:cNvPr id="2" name="Title 1"/>
          <p:cNvSpPr>
            <a:spLocks noGrp="1"/>
          </p:cNvSpPr>
          <p:nvPr>
            <p:ph type="title"/>
          </p:nvPr>
        </p:nvSpPr>
        <p:spPr/>
        <p:txBody>
          <a:bodyPr/>
          <a:lstStyle/>
          <a:p>
            <a:r>
              <a:rPr lang="en-US" dirty="0" smtClean="0"/>
              <a:t>Data ingestion – Index Configuration</a:t>
            </a:r>
            <a:endParaRPr lang="en-US" dirty="0"/>
          </a:p>
        </p:txBody>
      </p:sp>
    </p:spTree>
    <p:extLst>
      <p:ext uri="{BB962C8B-B14F-4D97-AF65-F5344CB8AC3E}">
        <p14:creationId xmlns:p14="http://schemas.microsoft.com/office/powerpoint/2010/main" val="1573929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Indexer Performance/</a:t>
            </a:r>
            <a:br>
              <a:rPr lang="en-US" smtClean="0"/>
            </a:br>
            <a:r>
              <a:rPr lang="en-US" smtClean="0"/>
              <a:t>Configuration Issues</a:t>
            </a:r>
            <a:endParaRPr lang="en-US" dirty="0"/>
          </a:p>
        </p:txBody>
      </p:sp>
      <p:sp>
        <p:nvSpPr>
          <p:cNvPr id="4" name="Subtitle 2"/>
          <p:cNvSpPr>
            <a:spLocks noGrp="1"/>
          </p:cNvSpPr>
          <p:nvPr>
            <p:ph type="subTitle" idx="1"/>
          </p:nvPr>
        </p:nvSpPr>
        <p:spPr/>
        <p:txBody>
          <a:bodyPr/>
          <a:lstStyle/>
          <a:p>
            <a:r>
              <a:rPr lang="en-US" dirty="0" smtClean="0"/>
              <a:t>Part 3 - Bucket sizing</a:t>
            </a:r>
            <a:endParaRPr lang="en-US" dirty="0"/>
          </a:p>
        </p:txBody>
      </p:sp>
    </p:spTree>
    <p:extLst>
      <p:ext uri="{BB962C8B-B14F-4D97-AF65-F5344CB8AC3E}">
        <p14:creationId xmlns:p14="http://schemas.microsoft.com/office/powerpoint/2010/main" val="235534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Splunk bucket sizes by default are set to auto (750MB per bucket) they can also use </a:t>
            </a:r>
            <a:r>
              <a:rPr lang="en-US" b="1" dirty="0" smtClean="0">
                <a:solidFill>
                  <a:srgbClr val="587400"/>
                </a:solidFill>
              </a:rPr>
              <a:t>auto_high_volume</a:t>
            </a:r>
            <a:r>
              <a:rPr lang="en-US" dirty="0" smtClean="0">
                <a:solidFill>
                  <a:srgbClr val="587400"/>
                </a:solidFill>
              </a:rPr>
              <a:t> </a:t>
            </a:r>
            <a:r>
              <a:rPr lang="en-US" dirty="0" smtClean="0"/>
              <a:t>which is 10GB per bucket on 64bit machines</a:t>
            </a:r>
          </a:p>
          <a:p>
            <a:endParaRPr lang="en-US" dirty="0" smtClean="0"/>
          </a:p>
          <a:p>
            <a:r>
              <a:rPr lang="en-US" dirty="0" smtClean="0"/>
              <a:t>A rule of thumb is to have a bucket roll per day per indexer (</a:t>
            </a:r>
            <a:r>
              <a:rPr lang="en-US" b="1" dirty="0" smtClean="0">
                <a:solidFill>
                  <a:srgbClr val="587400"/>
                </a:solidFill>
              </a:rPr>
              <a:t>maxDataSize</a:t>
            </a:r>
            <a:r>
              <a:rPr lang="en-US" dirty="0" smtClean="0"/>
              <a:t>), the </a:t>
            </a:r>
            <a:r>
              <a:rPr lang="en-US" b="1" dirty="0" smtClean="0">
                <a:solidFill>
                  <a:srgbClr val="587400"/>
                </a:solidFill>
              </a:rPr>
              <a:t>dbinspect</a:t>
            </a:r>
            <a:r>
              <a:rPr lang="en-US" dirty="0" smtClean="0">
                <a:solidFill>
                  <a:srgbClr val="587400"/>
                </a:solidFill>
              </a:rPr>
              <a:t> </a:t>
            </a:r>
            <a:r>
              <a:rPr lang="en-US" dirty="0" smtClean="0"/>
              <a:t>command is useful to determine the bucket sizing settings</a:t>
            </a:r>
          </a:p>
          <a:p>
            <a:endParaRPr lang="en-US" dirty="0" smtClean="0"/>
          </a:p>
          <a:p>
            <a:r>
              <a:rPr lang="en-US" dirty="0" smtClean="0"/>
              <a:t>The number of buckets searched impacts search performance</a:t>
            </a:r>
            <a:endParaRPr lang="en-US" dirty="0"/>
          </a:p>
        </p:txBody>
      </p:sp>
      <p:sp>
        <p:nvSpPr>
          <p:cNvPr id="2" name="Title 1"/>
          <p:cNvSpPr>
            <a:spLocks noGrp="1"/>
          </p:cNvSpPr>
          <p:nvPr>
            <p:ph type="title"/>
          </p:nvPr>
        </p:nvSpPr>
        <p:spPr/>
        <p:txBody>
          <a:bodyPr/>
          <a:lstStyle/>
          <a:p>
            <a:r>
              <a:rPr lang="en-US" smtClean="0"/>
              <a:t>Data ingestion – Bucket Tuning</a:t>
            </a:r>
            <a:endParaRPr lang="en-US" dirty="0"/>
          </a:p>
        </p:txBody>
      </p:sp>
    </p:spTree>
    <p:extLst>
      <p:ext uri="{BB962C8B-B14F-4D97-AF65-F5344CB8AC3E}">
        <p14:creationId xmlns:p14="http://schemas.microsoft.com/office/powerpoint/2010/main" val="4270189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If the hot path is not large enough then…</a:t>
            </a:r>
          </a:p>
          <a:p>
            <a:pPr lvl="1"/>
            <a:r>
              <a:rPr lang="en-US" dirty="0" smtClean="0"/>
              <a:t>This can result in the creation of many smaller buckets due to lack of disk space to store the number of hot buckets required (the default settings are 3 hot buckets and 750MB/bucket)</a:t>
            </a:r>
          </a:p>
          <a:p>
            <a:pPr lvl="1"/>
            <a:endParaRPr lang="en-US" dirty="0" smtClean="0"/>
          </a:p>
          <a:p>
            <a:r>
              <a:rPr lang="en-US" dirty="0" smtClean="0"/>
              <a:t>If the timestamp parsing is not working correctly then…</a:t>
            </a:r>
          </a:p>
          <a:p>
            <a:pPr lvl="1"/>
            <a:r>
              <a:rPr lang="en-US" dirty="0" smtClean="0"/>
              <a:t>Buckets can roll due to the difference in the timestamps of the incoming data and therefore you may have smaller buckets than expected</a:t>
            </a:r>
            <a:endParaRPr lang="en-US" dirty="0"/>
          </a:p>
        </p:txBody>
      </p:sp>
      <p:sp>
        <p:nvSpPr>
          <p:cNvPr id="2" name="Title 1"/>
          <p:cNvSpPr>
            <a:spLocks noGrp="1"/>
          </p:cNvSpPr>
          <p:nvPr>
            <p:ph type="title"/>
          </p:nvPr>
        </p:nvSpPr>
        <p:spPr/>
        <p:txBody>
          <a:bodyPr/>
          <a:lstStyle/>
          <a:p>
            <a:r>
              <a:rPr lang="en-US" smtClean="0"/>
              <a:t>Data ingestion – Bucket Tuning</a:t>
            </a:r>
            <a:endParaRPr lang="en-US" dirty="0"/>
          </a:p>
        </p:txBody>
      </p:sp>
    </p:spTree>
    <p:extLst>
      <p:ext uri="{BB962C8B-B14F-4D97-AF65-F5344CB8AC3E}">
        <p14:creationId xmlns:p14="http://schemas.microsoft.com/office/powerpoint/2010/main" val="105465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Indexer/</a:t>
            </a:r>
            <a:br>
              <a:rPr lang="en-US" smtClean="0"/>
            </a:br>
            <a:r>
              <a:rPr lang="en-US" smtClean="0"/>
              <a:t>Heavy Forwarder</a:t>
            </a:r>
            <a:endParaRPr lang="en-US" dirty="0"/>
          </a:p>
        </p:txBody>
      </p:sp>
      <p:sp>
        <p:nvSpPr>
          <p:cNvPr id="3" name="Subtitle 2"/>
          <p:cNvSpPr>
            <a:spLocks noGrp="1"/>
          </p:cNvSpPr>
          <p:nvPr>
            <p:ph type="subTitle" idx="1"/>
          </p:nvPr>
        </p:nvSpPr>
        <p:spPr/>
        <p:txBody>
          <a:bodyPr/>
          <a:lstStyle/>
          <a:p>
            <a:r>
              <a:rPr lang="en-US" smtClean="0"/>
              <a:t>Miscellaneous Issues</a:t>
            </a:r>
            <a:endParaRPr lang="en-US" dirty="0"/>
          </a:p>
        </p:txBody>
      </p:sp>
    </p:spTree>
    <p:extLst>
      <p:ext uri="{BB962C8B-B14F-4D97-AF65-F5344CB8AC3E}">
        <p14:creationId xmlns:p14="http://schemas.microsoft.com/office/powerpoint/2010/main" val="375672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05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AU" dirty="0" smtClean="0"/>
              <a:t>Splunkweb can become unresponsive due to reaching the number of sockets/threads (dynamically configured)</a:t>
            </a:r>
          </a:p>
          <a:p>
            <a:pPr lvl="1"/>
            <a:r>
              <a:rPr lang="en-AU" dirty="0" smtClean="0"/>
              <a:t>A deployment server handling many incoming clients may require tuning</a:t>
            </a:r>
          </a:p>
          <a:p>
            <a:endParaRPr lang="en-US" dirty="0" smtClean="0"/>
          </a:p>
          <a:p>
            <a:r>
              <a:rPr lang="en-US" dirty="0" smtClean="0"/>
              <a:t>Watch for high CPU utilisation on Splunk servers</a:t>
            </a:r>
          </a:p>
          <a:p>
            <a:pPr lvl="1"/>
            <a:r>
              <a:rPr lang="en-US" dirty="0" smtClean="0"/>
              <a:t>We have alerts setup utilising the NMON for Splunk application</a:t>
            </a:r>
          </a:p>
          <a:p>
            <a:pPr lvl="1"/>
            <a:r>
              <a:rPr lang="en-US" dirty="0" smtClean="0"/>
              <a:t>The Splunk introspection data or the Monitoring Console can be used</a:t>
            </a:r>
            <a:endParaRPr lang="en-US" dirty="0"/>
          </a:p>
        </p:txBody>
      </p:sp>
      <p:sp>
        <p:nvSpPr>
          <p:cNvPr id="2" name="Title 1"/>
          <p:cNvSpPr>
            <a:spLocks noGrp="1"/>
          </p:cNvSpPr>
          <p:nvPr>
            <p:ph type="title"/>
          </p:nvPr>
        </p:nvSpPr>
        <p:spPr/>
        <p:txBody>
          <a:bodyPr/>
          <a:lstStyle/>
          <a:p>
            <a:r>
              <a:rPr lang="en-US" smtClean="0"/>
              <a:t>Indexer/Heavy Forwarder</a:t>
            </a:r>
            <a:endParaRPr lang="en-US" dirty="0"/>
          </a:p>
        </p:txBody>
      </p:sp>
    </p:spTree>
    <p:extLst>
      <p:ext uri="{BB962C8B-B14F-4D97-AF65-F5344CB8AC3E}">
        <p14:creationId xmlns:p14="http://schemas.microsoft.com/office/powerpoint/2010/main" val="397230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Indexer Search Optimisation</a:t>
            </a:r>
            <a:endParaRPr lang="en-US" dirty="0"/>
          </a:p>
        </p:txBody>
      </p:sp>
    </p:spTree>
    <p:extLst>
      <p:ext uri="{BB962C8B-B14F-4D97-AF65-F5344CB8AC3E}">
        <p14:creationId xmlns:p14="http://schemas.microsoft.com/office/powerpoint/2010/main" val="356846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AU" dirty="0" smtClean="0"/>
              <a:t>Batch mode search parallelisation</a:t>
            </a:r>
          </a:p>
          <a:p>
            <a:pPr lvl="1"/>
            <a:r>
              <a:rPr lang="en-AU" dirty="0" smtClean="0"/>
              <a:t>The default value is 1</a:t>
            </a:r>
          </a:p>
          <a:p>
            <a:pPr lvl="1"/>
            <a:r>
              <a:rPr lang="en-AU" dirty="0" smtClean="0"/>
              <a:t>Changing the value to 2 will increase historical batch search performance at the cost of thread &amp; memory consumption on the indexers</a:t>
            </a:r>
          </a:p>
          <a:p>
            <a:endParaRPr lang="en-US" dirty="0" smtClean="0"/>
          </a:p>
        </p:txBody>
      </p:sp>
      <p:sp>
        <p:nvSpPr>
          <p:cNvPr id="2" name="Title 1"/>
          <p:cNvSpPr>
            <a:spLocks noGrp="1"/>
          </p:cNvSpPr>
          <p:nvPr>
            <p:ph type="title"/>
          </p:nvPr>
        </p:nvSpPr>
        <p:spPr/>
        <p:txBody>
          <a:bodyPr/>
          <a:lstStyle/>
          <a:p>
            <a:r>
              <a:rPr lang="en-US" smtClean="0"/>
              <a:t>Search Optimisation</a:t>
            </a:r>
            <a:endParaRPr lang="en-US" dirty="0"/>
          </a:p>
        </p:txBody>
      </p:sp>
    </p:spTree>
    <p:extLst>
      <p:ext uri="{BB962C8B-B14F-4D97-AF65-F5344CB8AC3E}">
        <p14:creationId xmlns:p14="http://schemas.microsoft.com/office/powerpoint/2010/main" val="35845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Indexer Cluster Issues</a:t>
            </a:r>
            <a:endParaRPr lang="en-US" dirty="0"/>
          </a:p>
        </p:txBody>
      </p:sp>
      <p:sp>
        <p:nvSpPr>
          <p:cNvPr id="4" name="Subtitle 2"/>
          <p:cNvSpPr>
            <a:spLocks noGrp="1"/>
          </p:cNvSpPr>
          <p:nvPr>
            <p:ph type="subTitle" idx="1"/>
          </p:nvPr>
        </p:nvSpPr>
        <p:spPr/>
        <p:txBody>
          <a:bodyPr/>
          <a:lstStyle/>
          <a:p>
            <a:r>
              <a:rPr lang="en-US" smtClean="0"/>
              <a:t>Data distribution within the cluster</a:t>
            </a:r>
            <a:endParaRPr lang="en-US" dirty="0"/>
          </a:p>
        </p:txBody>
      </p:sp>
    </p:spTree>
    <p:extLst>
      <p:ext uri="{BB962C8B-B14F-4D97-AF65-F5344CB8AC3E}">
        <p14:creationId xmlns:p14="http://schemas.microsoft.com/office/powerpoint/2010/main" val="58613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a:xfrm>
            <a:off x="7175156" y="1420810"/>
            <a:ext cx="4816761" cy="4524255"/>
          </a:xfrm>
        </p:spPr>
        <p:txBody>
          <a:bodyPr/>
          <a:lstStyle/>
          <a:p>
            <a:r>
              <a:rPr lang="en-US" dirty="0" smtClean="0"/>
              <a:t>In this example the spread of data over the cluster changes during the day…</a:t>
            </a:r>
            <a:endParaRPr lang="en-US" dirty="0"/>
          </a:p>
        </p:txBody>
      </p:sp>
      <p:pic>
        <p:nvPicPr>
          <p:cNvPr id="17" name="Picture Placeholder 16"/>
          <p:cNvPicPr>
            <a:picLocks noGrp="1" noChangeAspect="1"/>
          </p:cNvPicPr>
          <p:nvPr>
            <p:ph sz="half" idx="12"/>
          </p:nvPr>
        </p:nvPicPr>
        <p:blipFill>
          <a:blip r:embed="rId3">
            <a:extLst>
              <a:ext uri="{28A0092B-C50C-407E-A947-70E740481C1C}">
                <a14:useLocalDpi xmlns:a14="http://schemas.microsoft.com/office/drawing/2010/main" val="0"/>
              </a:ext>
            </a:extLst>
          </a:blip>
          <a:stretch>
            <a:fillRect/>
          </a:stretch>
        </p:blipFill>
        <p:spPr>
          <a:xfrm>
            <a:off x="57665" y="1628245"/>
            <a:ext cx="6499654" cy="4706651"/>
          </a:xfrm>
        </p:spPr>
      </p:pic>
      <p:sp>
        <p:nvSpPr>
          <p:cNvPr id="2" name="Title 1"/>
          <p:cNvSpPr>
            <a:spLocks noGrp="1"/>
          </p:cNvSpPr>
          <p:nvPr>
            <p:ph type="title"/>
          </p:nvPr>
        </p:nvSpPr>
        <p:spPr/>
        <p:txBody>
          <a:bodyPr/>
          <a:lstStyle/>
          <a:p>
            <a:r>
              <a:rPr lang="en-US" smtClean="0"/>
              <a:t>Data Distribution Per Indexer</a:t>
            </a:r>
            <a:endParaRPr lang="en-US" dirty="0"/>
          </a:p>
        </p:txBody>
      </p:sp>
      <p:sp>
        <p:nvSpPr>
          <p:cNvPr id="4" name="Subtitle 3"/>
          <p:cNvSpPr>
            <a:spLocks noGrp="1"/>
          </p:cNvSpPr>
          <p:nvPr>
            <p:ph type="subTitle" idx="13"/>
          </p:nvPr>
        </p:nvSpPr>
        <p:spPr/>
        <p:txBody>
          <a:bodyPr/>
          <a:lstStyle/>
          <a:p>
            <a:r>
              <a:rPr lang="en-US" smtClean="0"/>
              <a:t>What can go wrong?</a:t>
            </a:r>
            <a:endParaRPr lang="en-US" dirty="0"/>
          </a:p>
        </p:txBody>
      </p:sp>
    </p:spTree>
    <p:extLst>
      <p:ext uri="{BB962C8B-B14F-4D97-AF65-F5344CB8AC3E}">
        <p14:creationId xmlns:p14="http://schemas.microsoft.com/office/powerpoint/2010/main" val="342689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An uneven data balance can cause more CPU &amp; I/O usage on some indexers</a:t>
            </a:r>
          </a:p>
          <a:p>
            <a:endParaRPr lang="en-US" dirty="0" smtClean="0"/>
          </a:p>
          <a:p>
            <a:r>
              <a:rPr lang="en-US" dirty="0" smtClean="0"/>
              <a:t>80% of the network traffic on weekends got sent to 2 indexers in the 5 node indexer cluster</a:t>
            </a:r>
          </a:p>
          <a:p>
            <a:pPr lvl="1"/>
            <a:r>
              <a:rPr lang="en-US" dirty="0" smtClean="0"/>
              <a:t>The data model acceleration searches resulted in 100% CPU utilisation on the indexers that received this extra volume of data.</a:t>
            </a:r>
          </a:p>
          <a:p>
            <a:pPr lvl="1"/>
            <a:r>
              <a:rPr lang="en-US" dirty="0" smtClean="0"/>
              <a:t>The remaining 3 indexers in the 5 node cluster were relatively quiet (&lt;50% CPU)</a:t>
            </a:r>
          </a:p>
        </p:txBody>
      </p:sp>
      <p:sp>
        <p:nvSpPr>
          <p:cNvPr id="2" name="Title 1"/>
          <p:cNvSpPr>
            <a:spLocks noGrp="1"/>
          </p:cNvSpPr>
          <p:nvPr>
            <p:ph type="title"/>
          </p:nvPr>
        </p:nvSpPr>
        <p:spPr/>
        <p:txBody>
          <a:bodyPr/>
          <a:lstStyle/>
          <a:p>
            <a:r>
              <a:rPr lang="en-US" smtClean="0"/>
              <a:t>Data Distribution Per Indexer</a:t>
            </a:r>
            <a:endParaRPr lang="en-US" dirty="0"/>
          </a:p>
        </p:txBody>
      </p:sp>
    </p:spTree>
    <p:extLst>
      <p:ext uri="{BB962C8B-B14F-4D97-AF65-F5344CB8AC3E}">
        <p14:creationId xmlns:p14="http://schemas.microsoft.com/office/powerpoint/2010/main" val="279280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You should aim for an even data spread within the cluster</a:t>
            </a:r>
          </a:p>
          <a:p>
            <a:pPr lvl="1"/>
            <a:r>
              <a:rPr lang="en-US" b="1" dirty="0" smtClean="0">
                <a:solidFill>
                  <a:srgbClr val="587400"/>
                </a:solidFill>
              </a:rPr>
              <a:t>autoLBFrequency</a:t>
            </a:r>
            <a:r>
              <a:rPr lang="en-US" dirty="0" smtClean="0">
                <a:solidFill>
                  <a:srgbClr val="587400"/>
                </a:solidFill>
              </a:rPr>
              <a:t> </a:t>
            </a:r>
            <a:r>
              <a:rPr lang="en-US" dirty="0" smtClean="0"/>
              <a:t>– attempt to divide data evenly over one or more minutes, for example 20 seconds across 6 indexers</a:t>
            </a:r>
          </a:p>
          <a:p>
            <a:pPr lvl="2"/>
            <a:r>
              <a:rPr lang="en-US" dirty="0" smtClean="0"/>
              <a:t>Dropping the setting below 15 seconds can fill up your queues</a:t>
            </a:r>
          </a:p>
          <a:p>
            <a:pPr lvl="2"/>
            <a:endParaRPr lang="en-US" dirty="0" smtClean="0"/>
          </a:p>
          <a:p>
            <a:pPr lvl="1"/>
            <a:r>
              <a:rPr lang="en-US" dirty="0" smtClean="0"/>
              <a:t>In 6.5+ the</a:t>
            </a:r>
            <a:r>
              <a:rPr lang="en-US" b="1" dirty="0" smtClean="0"/>
              <a:t> </a:t>
            </a:r>
            <a:r>
              <a:rPr lang="en-US" b="1" dirty="0" smtClean="0">
                <a:solidFill>
                  <a:srgbClr val="587400"/>
                </a:solidFill>
              </a:rPr>
              <a:t>EVENT_BREAKER</a:t>
            </a:r>
            <a:r>
              <a:rPr lang="en-US" dirty="0" smtClean="0">
                <a:solidFill>
                  <a:srgbClr val="587400"/>
                </a:solidFill>
              </a:rPr>
              <a:t> </a:t>
            </a:r>
            <a:r>
              <a:rPr lang="en-US" dirty="0" smtClean="0"/>
              <a:t>setting (</a:t>
            </a:r>
            <a:r>
              <a:rPr lang="en-US" b="1" i="1" dirty="0" smtClean="0">
                <a:solidFill>
                  <a:srgbClr val="587400"/>
                </a:solidFill>
              </a:rPr>
              <a:t>props.conf</a:t>
            </a:r>
            <a:r>
              <a:rPr lang="en-US" sz="1800" b="1" i="1" dirty="0" smtClean="0">
                <a:solidFill>
                  <a:srgbClr val="587400"/>
                </a:solidFill>
              </a:rPr>
              <a:t> </a:t>
            </a:r>
            <a:r>
              <a:rPr lang="en-US" dirty="0" smtClean="0"/>
              <a:t>) will split large/rapidly growing files across the indexer cluster</a:t>
            </a:r>
          </a:p>
          <a:p>
            <a:pPr lvl="1"/>
            <a:endParaRPr lang="en-US" dirty="0" smtClean="0"/>
          </a:p>
          <a:p>
            <a:pPr lvl="1"/>
            <a:r>
              <a:rPr lang="en-US" dirty="0" smtClean="0"/>
              <a:t>In Splunk 6.6 there is a new feature in </a:t>
            </a:r>
            <a:r>
              <a:rPr lang="en-US" b="1" i="1" dirty="0" smtClean="0">
                <a:solidFill>
                  <a:srgbClr val="587400"/>
                </a:solidFill>
              </a:rPr>
              <a:t>outputs.conf</a:t>
            </a:r>
            <a:r>
              <a:rPr lang="en-US" sz="1200" dirty="0" smtClean="0">
                <a:solidFill>
                  <a:srgbClr val="587400"/>
                </a:solidFill>
              </a:rPr>
              <a:t> </a:t>
            </a:r>
            <a:r>
              <a:rPr lang="en-US" dirty="0" smtClean="0">
                <a:solidFill>
                  <a:srgbClr val="587400"/>
                </a:solidFill>
              </a:rPr>
              <a:t> </a:t>
            </a:r>
            <a:r>
              <a:rPr lang="en-US" dirty="0" smtClean="0"/>
              <a:t>that allows load balancing of data by size (</a:t>
            </a:r>
            <a:r>
              <a:rPr lang="en-US" b="1" dirty="0" smtClean="0">
                <a:solidFill>
                  <a:srgbClr val="587400"/>
                </a:solidFill>
              </a:rPr>
              <a:t>autoLBVolume</a:t>
            </a:r>
            <a:r>
              <a:rPr lang="en-US" dirty="0" smtClean="0"/>
              <a:t>)</a:t>
            </a:r>
          </a:p>
        </p:txBody>
      </p:sp>
      <p:sp>
        <p:nvSpPr>
          <p:cNvPr id="2" name="Title 1"/>
          <p:cNvSpPr>
            <a:spLocks noGrp="1"/>
          </p:cNvSpPr>
          <p:nvPr>
            <p:ph type="title"/>
          </p:nvPr>
        </p:nvSpPr>
        <p:spPr/>
        <p:txBody>
          <a:bodyPr/>
          <a:lstStyle/>
          <a:p>
            <a:r>
              <a:rPr lang="en-US" smtClean="0"/>
              <a:t>Data Distribution Per Indexer</a:t>
            </a:r>
            <a:endParaRPr lang="en-US" dirty="0"/>
          </a:p>
        </p:txBody>
      </p:sp>
    </p:spTree>
    <p:extLst>
      <p:ext uri="{BB962C8B-B14F-4D97-AF65-F5344CB8AC3E}">
        <p14:creationId xmlns:p14="http://schemas.microsoft.com/office/powerpoint/2010/main" val="292694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Consider dedicating a universal forwarder for ingesting large files</a:t>
            </a:r>
          </a:p>
          <a:p>
            <a:pPr lvl="1"/>
            <a:r>
              <a:rPr lang="en-US" dirty="0" smtClean="0"/>
              <a:t>For files &gt;2GB consider lowering the </a:t>
            </a:r>
            <a:r>
              <a:rPr lang="en-US" b="1" dirty="0" smtClean="0">
                <a:solidFill>
                  <a:srgbClr val="587400"/>
                </a:solidFill>
              </a:rPr>
              <a:t>maxKpbs</a:t>
            </a:r>
          </a:p>
          <a:p>
            <a:pPr lvl="1"/>
            <a:r>
              <a:rPr lang="en-US" dirty="0" smtClean="0"/>
              <a:t>This prevents a single indexer getting most of the data</a:t>
            </a:r>
          </a:p>
          <a:p>
            <a:pPr lvl="1"/>
            <a:r>
              <a:rPr lang="en-US" dirty="0" smtClean="0"/>
              <a:t>Indexer queues will not be blocked if the ingestion is throttled</a:t>
            </a:r>
          </a:p>
        </p:txBody>
      </p:sp>
      <p:sp>
        <p:nvSpPr>
          <p:cNvPr id="2" name="Title 1"/>
          <p:cNvSpPr>
            <a:spLocks noGrp="1"/>
          </p:cNvSpPr>
          <p:nvPr>
            <p:ph type="title"/>
          </p:nvPr>
        </p:nvSpPr>
        <p:spPr/>
        <p:txBody>
          <a:bodyPr/>
          <a:lstStyle/>
          <a:p>
            <a:r>
              <a:rPr lang="en-US" smtClean="0"/>
              <a:t>Data Distribution Per Indexer</a:t>
            </a:r>
            <a:endParaRPr lang="en-US" dirty="0"/>
          </a:p>
        </p:txBody>
      </p:sp>
    </p:spTree>
    <p:extLst>
      <p:ext uri="{BB962C8B-B14F-4D97-AF65-F5344CB8AC3E}">
        <p14:creationId xmlns:p14="http://schemas.microsoft.com/office/powerpoint/2010/main" val="242066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Consider increasing </a:t>
            </a:r>
            <a:r>
              <a:rPr lang="en-US" b="1" dirty="0" smtClean="0">
                <a:solidFill>
                  <a:srgbClr val="587400"/>
                </a:solidFill>
              </a:rPr>
              <a:t>parallelIngestionPipelines</a:t>
            </a:r>
            <a:r>
              <a:rPr lang="en-US" dirty="0" smtClean="0">
                <a:solidFill>
                  <a:srgbClr val="587400"/>
                </a:solidFill>
              </a:rPr>
              <a:t> </a:t>
            </a:r>
            <a:r>
              <a:rPr lang="en-US" dirty="0" smtClean="0"/>
              <a:t>on heavy forwarders to improve the data distribution</a:t>
            </a:r>
          </a:p>
          <a:p>
            <a:pPr lvl="1"/>
            <a:r>
              <a:rPr lang="en-US" dirty="0" smtClean="0"/>
              <a:t>This allows the forwarder to talk to 2 indexers at the same time</a:t>
            </a:r>
          </a:p>
          <a:p>
            <a:endParaRPr lang="en-US" dirty="0" smtClean="0"/>
          </a:p>
          <a:p>
            <a:r>
              <a:rPr lang="en-US" dirty="0" smtClean="0"/>
              <a:t>Use a </a:t>
            </a:r>
            <a:r>
              <a:rPr lang="en-US" b="1" dirty="0" smtClean="0">
                <a:solidFill>
                  <a:srgbClr val="587400"/>
                </a:solidFill>
              </a:rPr>
              <a:t>tstats</a:t>
            </a:r>
            <a:r>
              <a:rPr lang="en-US" dirty="0" smtClean="0">
                <a:solidFill>
                  <a:srgbClr val="587400"/>
                </a:solidFill>
              </a:rPr>
              <a:t> </a:t>
            </a:r>
            <a:r>
              <a:rPr lang="en-US" dirty="0" smtClean="0"/>
              <a:t>query t</a:t>
            </a:r>
            <a:r>
              <a:rPr lang="en-AU" dirty="0" smtClean="0"/>
              <a:t>o monitor the data distribution among indexer cluster </a:t>
            </a:r>
            <a:r>
              <a:rPr lang="en-US" dirty="0" smtClean="0"/>
              <a:t>members</a:t>
            </a:r>
            <a:endParaRPr lang="en-AU" dirty="0" smtClean="0"/>
          </a:p>
          <a:p>
            <a:pPr lvl="1"/>
            <a:r>
              <a:rPr lang="en-AU" dirty="0" smtClean="0"/>
              <a:t>| </a:t>
            </a:r>
            <a:r>
              <a:rPr lang="en-AU" dirty="0" err="1"/>
              <a:t>tstats</a:t>
            </a:r>
            <a:r>
              <a:rPr lang="en-AU" dirty="0"/>
              <a:t> count </a:t>
            </a:r>
            <a:r>
              <a:rPr lang="en-AU" dirty="0" smtClean="0"/>
              <a:t>where index</a:t>
            </a:r>
            <a:r>
              <a:rPr lang="en-AU" dirty="0"/>
              <a:t>="*" by </a:t>
            </a:r>
            <a:r>
              <a:rPr lang="en-AU" dirty="0" err="1" smtClean="0"/>
              <a:t>splunk_server</a:t>
            </a:r>
            <a:r>
              <a:rPr lang="en-AU" dirty="0" smtClean="0"/>
              <a:t>, </a:t>
            </a:r>
            <a:r>
              <a:rPr lang="en-AU" dirty="0"/>
              <a:t>_time span=10m | </a:t>
            </a:r>
            <a:r>
              <a:rPr lang="en-AU" dirty="0" err="1"/>
              <a:t>timechart</a:t>
            </a:r>
            <a:r>
              <a:rPr lang="en-AU" dirty="0"/>
              <a:t> span=10m sum(count) by </a:t>
            </a:r>
            <a:r>
              <a:rPr lang="en-AU" dirty="0" err="1"/>
              <a:t>splunk_server</a:t>
            </a:r>
            <a:endParaRPr lang="en-US" dirty="0" smtClean="0"/>
          </a:p>
        </p:txBody>
      </p:sp>
      <p:sp>
        <p:nvSpPr>
          <p:cNvPr id="2" name="Title 1"/>
          <p:cNvSpPr>
            <a:spLocks noGrp="1"/>
          </p:cNvSpPr>
          <p:nvPr>
            <p:ph type="title"/>
          </p:nvPr>
        </p:nvSpPr>
        <p:spPr/>
        <p:txBody>
          <a:bodyPr/>
          <a:lstStyle/>
          <a:p>
            <a:r>
              <a:rPr lang="en-US" smtClean="0"/>
              <a:t>Data Distribution Per Indexer</a:t>
            </a:r>
            <a:endParaRPr lang="en-US" dirty="0"/>
          </a:p>
        </p:txBody>
      </p:sp>
    </p:spTree>
    <p:extLst>
      <p:ext uri="{BB962C8B-B14F-4D97-AF65-F5344CB8AC3E}">
        <p14:creationId xmlns:p14="http://schemas.microsoft.com/office/powerpoint/2010/main" val="75553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Search Heads</a:t>
            </a:r>
            <a:endParaRPr lang="en-US" dirty="0"/>
          </a:p>
        </p:txBody>
      </p:sp>
      <p:sp>
        <p:nvSpPr>
          <p:cNvPr id="4" name="Subtitle 2"/>
          <p:cNvSpPr>
            <a:spLocks noGrp="1"/>
          </p:cNvSpPr>
          <p:nvPr>
            <p:ph type="subTitle" idx="1"/>
          </p:nvPr>
        </p:nvSpPr>
        <p:spPr/>
        <p:txBody>
          <a:bodyPr/>
          <a:lstStyle/>
          <a:p>
            <a:r>
              <a:rPr lang="en-US" smtClean="0"/>
              <a:t>Performance issues relating to user behaviour</a:t>
            </a:r>
            <a:endParaRPr lang="en-US" dirty="0"/>
          </a:p>
        </p:txBody>
      </p:sp>
    </p:spTree>
    <p:extLst>
      <p:ext uri="{BB962C8B-B14F-4D97-AF65-F5344CB8AC3E}">
        <p14:creationId xmlns:p14="http://schemas.microsoft.com/office/powerpoint/2010/main" val="74229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After working on a Splunk instance for over four years there have been a variety of challenges encountered and many lessons learned</a:t>
            </a:r>
          </a:p>
          <a:p>
            <a:endParaRPr lang="en-US" dirty="0" smtClean="0"/>
          </a:p>
          <a:p>
            <a:r>
              <a:rPr lang="en-US" dirty="0" smtClean="0"/>
              <a:t>This presentation aims to provide examples of what actions you can take to ensure your Splunk environment grows successfully</a:t>
            </a:r>
          </a:p>
          <a:p>
            <a:endParaRPr lang="en-US" dirty="0" smtClean="0"/>
          </a:p>
          <a:p>
            <a:r>
              <a:rPr lang="en-US" dirty="0" smtClean="0"/>
              <a:t>At the time of writing Splunk 6.5.2 was in use with 6.6.2 in non-production</a:t>
            </a:r>
            <a:endParaRPr lang="en-US" dirty="0"/>
          </a:p>
        </p:txBody>
      </p:sp>
      <p:sp>
        <p:nvSpPr>
          <p:cNvPr id="2" name="Title 1"/>
          <p:cNvSpPr>
            <a:spLocks noGrp="1"/>
          </p:cNvSpPr>
          <p:nvPr>
            <p:ph type="title"/>
          </p:nvPr>
        </p:nvSpPr>
        <p:spPr/>
        <p:txBody>
          <a:bodyPr/>
          <a:lstStyle/>
          <a:p>
            <a:r>
              <a:rPr lang="en-US" smtClean="0"/>
              <a:t>What is this presentation about?</a:t>
            </a:r>
            <a:endParaRPr lang="en-US" dirty="0"/>
          </a:p>
        </p:txBody>
      </p:sp>
    </p:spTree>
    <p:extLst>
      <p:ext uri="{BB962C8B-B14F-4D97-AF65-F5344CB8AC3E}">
        <p14:creationId xmlns:p14="http://schemas.microsoft.com/office/powerpoint/2010/main" val="332544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The default search time range in pre-6.6 versions of Splunk is “All time”, the </a:t>
            </a:r>
            <a:br>
              <a:rPr lang="en-US" dirty="0" smtClean="0"/>
            </a:br>
            <a:r>
              <a:rPr lang="en-US" b="1" i="1" dirty="0" smtClean="0">
                <a:solidFill>
                  <a:srgbClr val="587400"/>
                </a:solidFill>
              </a:rPr>
              <a:t>ui-prefs.conf</a:t>
            </a:r>
            <a:r>
              <a:rPr lang="en-US" sz="1200" dirty="0" smtClean="0">
                <a:solidFill>
                  <a:srgbClr val="587400"/>
                </a:solidFill>
              </a:rPr>
              <a:t> </a:t>
            </a:r>
            <a:r>
              <a:rPr lang="en-US" dirty="0" smtClean="0">
                <a:solidFill>
                  <a:srgbClr val="587400"/>
                </a:solidFill>
              </a:rPr>
              <a:t> </a:t>
            </a:r>
            <a:r>
              <a:rPr lang="en-US" dirty="0" smtClean="0"/>
              <a:t>can be changed to “Today” to reduce the load on both search heads and indexers</a:t>
            </a:r>
          </a:p>
          <a:p>
            <a:endParaRPr lang="en-US" dirty="0" smtClean="0"/>
          </a:p>
          <a:p>
            <a:r>
              <a:rPr lang="en-US" dirty="0" smtClean="0"/>
              <a:t>User roles can be limited in terms of search time window, run time, and the number of concurrent searches</a:t>
            </a:r>
          </a:p>
          <a:p>
            <a:endParaRPr lang="en-US" dirty="0" smtClean="0"/>
          </a:p>
          <a:p>
            <a:r>
              <a:rPr lang="en-US" dirty="0" smtClean="0"/>
              <a:t>Roles can also be used to control the default indexes searched for a particular user role</a:t>
            </a:r>
            <a:endParaRPr lang="en-US" dirty="0"/>
          </a:p>
        </p:txBody>
      </p:sp>
      <p:sp>
        <p:nvSpPr>
          <p:cNvPr id="2" name="Title 1"/>
          <p:cNvSpPr>
            <a:spLocks noGrp="1"/>
          </p:cNvSpPr>
          <p:nvPr>
            <p:ph type="title"/>
          </p:nvPr>
        </p:nvSpPr>
        <p:spPr/>
        <p:txBody>
          <a:bodyPr/>
          <a:lstStyle/>
          <a:p>
            <a:r>
              <a:rPr lang="en-US" smtClean="0"/>
              <a:t>Search Head Tuning</a:t>
            </a:r>
            <a:endParaRPr lang="en-US" dirty="0"/>
          </a:p>
        </p:txBody>
      </p:sp>
    </p:spTree>
    <p:extLst>
      <p:ext uri="{BB962C8B-B14F-4D97-AF65-F5344CB8AC3E}">
        <p14:creationId xmlns:p14="http://schemas.microsoft.com/office/powerpoint/2010/main" val="1209993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AU" dirty="0" smtClean="0"/>
              <a:t>Scheduled searches should use specific indexes (do not use index=*)</a:t>
            </a:r>
            <a:endParaRPr lang="en-AU" dirty="0"/>
          </a:p>
          <a:p>
            <a:endParaRPr lang="en-AU" dirty="0" smtClean="0"/>
          </a:p>
          <a:p>
            <a:r>
              <a:rPr lang="en-AU" dirty="0" smtClean="0"/>
              <a:t>Limit search time period to prevent all </a:t>
            </a:r>
            <a:r>
              <a:rPr lang="en-AU" dirty="0"/>
              <a:t>time scheduled </a:t>
            </a:r>
            <a:r>
              <a:rPr lang="en-AU" dirty="0" smtClean="0"/>
              <a:t>searches</a:t>
            </a:r>
            <a:endParaRPr lang="en-US" dirty="0"/>
          </a:p>
          <a:p>
            <a:endParaRPr lang="en-AU" dirty="0" smtClean="0"/>
          </a:p>
          <a:p>
            <a:r>
              <a:rPr lang="en-AU" dirty="0" smtClean="0"/>
              <a:t>Consider configuring Max Historic Search Limits (user role configurations)</a:t>
            </a:r>
          </a:p>
          <a:p>
            <a:endParaRPr lang="en-AU" dirty="0" smtClean="0"/>
          </a:p>
          <a:p>
            <a:endParaRPr lang="en-AU" dirty="0" smtClean="0"/>
          </a:p>
          <a:p>
            <a:endParaRPr lang="en-AU" dirty="0" smtClean="0"/>
          </a:p>
        </p:txBody>
      </p:sp>
      <p:sp>
        <p:nvSpPr>
          <p:cNvPr id="2" name="Title 1"/>
          <p:cNvSpPr>
            <a:spLocks noGrp="1"/>
          </p:cNvSpPr>
          <p:nvPr>
            <p:ph type="title"/>
          </p:nvPr>
        </p:nvSpPr>
        <p:spPr/>
        <p:txBody>
          <a:bodyPr/>
          <a:lstStyle/>
          <a:p>
            <a:r>
              <a:rPr lang="en-US" dirty="0" smtClean="0"/>
              <a:t>Search Head Tuning – What to watch for?</a:t>
            </a:r>
            <a:endParaRPr lang="en-US" dirty="0"/>
          </a:p>
        </p:txBody>
      </p:sp>
    </p:spTree>
    <p:extLst>
      <p:ext uri="{BB962C8B-B14F-4D97-AF65-F5344CB8AC3E}">
        <p14:creationId xmlns:p14="http://schemas.microsoft.com/office/powerpoint/2010/main" val="208261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If allowing real time searches, consider indexed realtime mode (Splunk Enterprise Security does this by default)</a:t>
            </a:r>
          </a:p>
          <a:p>
            <a:pPr lvl="1"/>
            <a:r>
              <a:rPr lang="en-US" dirty="0" smtClean="0"/>
              <a:t>Note that this particular setting applies to a user only if the setting is readable/exported to the user</a:t>
            </a:r>
          </a:p>
          <a:p>
            <a:endParaRPr lang="en-US" dirty="0" smtClean="0"/>
          </a:p>
          <a:p>
            <a:r>
              <a:rPr lang="en-US" dirty="0" smtClean="0"/>
              <a:t>Review the </a:t>
            </a:r>
            <a:r>
              <a:rPr lang="en-US" b="1" dirty="0" smtClean="0">
                <a:solidFill>
                  <a:srgbClr val="587400"/>
                </a:solidFill>
              </a:rPr>
              <a:t>max_searches_per_cpu</a:t>
            </a:r>
            <a:r>
              <a:rPr lang="en-US" sz="800" b="1" dirty="0" smtClean="0">
                <a:solidFill>
                  <a:srgbClr val="587400"/>
                </a:solidFill>
              </a:rPr>
              <a:t> </a:t>
            </a:r>
            <a:r>
              <a:rPr lang="en-US" dirty="0" smtClean="0">
                <a:solidFill>
                  <a:srgbClr val="587400"/>
                </a:solidFill>
              </a:rPr>
              <a:t> </a:t>
            </a:r>
            <a:r>
              <a:rPr lang="en-US" dirty="0" smtClean="0"/>
              <a:t>setting in the </a:t>
            </a:r>
            <a:r>
              <a:rPr lang="en-US" b="1" i="1" dirty="0" smtClean="0">
                <a:solidFill>
                  <a:srgbClr val="587400"/>
                </a:solidFill>
              </a:rPr>
              <a:t>limits.conf</a:t>
            </a:r>
            <a:r>
              <a:rPr lang="en-US" sz="1200" dirty="0" smtClean="0">
                <a:solidFill>
                  <a:srgbClr val="587400"/>
                </a:solidFill>
              </a:rPr>
              <a:t> </a:t>
            </a:r>
            <a:r>
              <a:rPr lang="en-US" dirty="0" smtClean="0">
                <a:solidFill>
                  <a:srgbClr val="587400"/>
                </a:solidFill>
              </a:rPr>
              <a:t> </a:t>
            </a:r>
            <a:r>
              <a:rPr lang="en-US" dirty="0" smtClean="0"/>
              <a:t>to ensure you </a:t>
            </a:r>
            <a:br>
              <a:rPr lang="en-US" dirty="0" smtClean="0"/>
            </a:br>
            <a:r>
              <a:rPr lang="en-US" dirty="0" smtClean="0"/>
              <a:t>are appropriately utilising your indexers/search heads (the default can require tuning)</a:t>
            </a:r>
            <a:endParaRPr lang="en-US" dirty="0"/>
          </a:p>
        </p:txBody>
      </p:sp>
      <p:sp>
        <p:nvSpPr>
          <p:cNvPr id="2" name="Title 1"/>
          <p:cNvSpPr>
            <a:spLocks noGrp="1"/>
          </p:cNvSpPr>
          <p:nvPr>
            <p:ph type="title"/>
          </p:nvPr>
        </p:nvSpPr>
        <p:spPr/>
        <p:txBody>
          <a:bodyPr/>
          <a:lstStyle/>
          <a:p>
            <a:r>
              <a:rPr lang="en-US" dirty="0" smtClean="0"/>
              <a:t>Search Head Tuning</a:t>
            </a:r>
            <a:endParaRPr lang="en-US" dirty="0"/>
          </a:p>
        </p:txBody>
      </p:sp>
    </p:spTree>
    <p:extLst>
      <p:ext uri="{BB962C8B-B14F-4D97-AF65-F5344CB8AC3E}">
        <p14:creationId xmlns:p14="http://schemas.microsoft.com/office/powerpoint/2010/main" val="384792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Data Model &amp; Report  Acceleration can create many CPU/IO intensive searches on the indexers</a:t>
            </a:r>
          </a:p>
          <a:p>
            <a:endParaRPr lang="en-US" dirty="0" smtClean="0"/>
          </a:p>
          <a:p>
            <a:r>
              <a:rPr lang="en-US" dirty="0" smtClean="0"/>
              <a:t>Avoid using index=* in data models</a:t>
            </a:r>
          </a:p>
          <a:p>
            <a:pPr lvl="1"/>
            <a:r>
              <a:rPr lang="en-US" dirty="0" smtClean="0"/>
              <a:t>Acceleration searches run every 5 minutes therefore narrowing down the indexes searched can make a measurable difference in performance</a:t>
            </a:r>
          </a:p>
          <a:p>
            <a:pPr lvl="1"/>
            <a:r>
              <a:rPr lang="en-US" dirty="0" smtClean="0"/>
              <a:t>Shortening the data model acceleration period will also reduce both disk usage &amp; CPU/IO on the indexers</a:t>
            </a:r>
          </a:p>
          <a:p>
            <a:pPr lvl="1"/>
            <a:r>
              <a:rPr lang="en-US" dirty="0" smtClean="0"/>
              <a:t>If you do tweak the index settings, consider regular checks to see if any new indexes contain data relevant to the data model</a:t>
            </a:r>
          </a:p>
          <a:p>
            <a:endParaRPr lang="en-US" dirty="0"/>
          </a:p>
        </p:txBody>
      </p:sp>
      <p:sp>
        <p:nvSpPr>
          <p:cNvPr id="2" name="Title 1"/>
          <p:cNvSpPr>
            <a:spLocks noGrp="1"/>
          </p:cNvSpPr>
          <p:nvPr>
            <p:ph type="title"/>
          </p:nvPr>
        </p:nvSpPr>
        <p:spPr/>
        <p:txBody>
          <a:bodyPr/>
          <a:lstStyle/>
          <a:p>
            <a:r>
              <a:rPr lang="en-US" dirty="0" smtClean="0"/>
              <a:t>Data </a:t>
            </a:r>
            <a:r>
              <a:rPr lang="en-US" dirty="0"/>
              <a:t>Model Acceleration</a:t>
            </a:r>
            <a:br>
              <a:rPr lang="en-US" dirty="0"/>
            </a:br>
            <a:endParaRPr lang="en-US" dirty="0"/>
          </a:p>
        </p:txBody>
      </p:sp>
    </p:spTree>
    <p:extLst>
      <p:ext uri="{BB962C8B-B14F-4D97-AF65-F5344CB8AC3E}">
        <p14:creationId xmlns:p14="http://schemas.microsoft.com/office/powerpoint/2010/main" val="218086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Search Heads</a:t>
            </a:r>
            <a:endParaRPr lang="en-US" dirty="0"/>
          </a:p>
        </p:txBody>
      </p:sp>
      <p:sp>
        <p:nvSpPr>
          <p:cNvPr id="4" name="Subtitle 2"/>
          <p:cNvSpPr>
            <a:spLocks noGrp="1"/>
          </p:cNvSpPr>
          <p:nvPr>
            <p:ph type="subTitle" idx="1"/>
          </p:nvPr>
        </p:nvSpPr>
        <p:spPr/>
        <p:txBody>
          <a:bodyPr/>
          <a:lstStyle/>
          <a:p>
            <a:r>
              <a:rPr lang="en-US" smtClean="0"/>
              <a:t>Issues that will effect users</a:t>
            </a:r>
            <a:endParaRPr lang="en-US" dirty="0"/>
          </a:p>
        </p:txBody>
      </p:sp>
    </p:spTree>
    <p:extLst>
      <p:ext uri="{BB962C8B-B14F-4D97-AF65-F5344CB8AC3E}">
        <p14:creationId xmlns:p14="http://schemas.microsoft.com/office/powerpoint/2010/main" val="155978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AU" dirty="0" smtClean="0"/>
              <a:t>Scheduled searches that have become orphaned</a:t>
            </a:r>
          </a:p>
          <a:p>
            <a:pPr lvl="1"/>
            <a:r>
              <a:rPr lang="en-AU" dirty="0" smtClean="0"/>
              <a:t>When the owner of a report/alert gets deleted, the report/alert will stop running</a:t>
            </a:r>
          </a:p>
          <a:p>
            <a:endParaRPr lang="en-AU" dirty="0" smtClean="0"/>
          </a:p>
          <a:p>
            <a:r>
              <a:rPr lang="en-AU" dirty="0" smtClean="0"/>
              <a:t>Consider opening permissions on private alerts (shared link)</a:t>
            </a:r>
          </a:p>
          <a:p>
            <a:endParaRPr lang="en-AU" dirty="0" smtClean="0"/>
          </a:p>
          <a:p>
            <a:r>
              <a:rPr lang="en-AU" dirty="0" smtClean="0"/>
              <a:t>Scheduled searches not running due to a syntax error</a:t>
            </a:r>
          </a:p>
        </p:txBody>
      </p:sp>
      <p:sp>
        <p:nvSpPr>
          <p:cNvPr id="2" name="Title 1"/>
          <p:cNvSpPr>
            <a:spLocks noGrp="1"/>
          </p:cNvSpPr>
          <p:nvPr>
            <p:ph type="title"/>
          </p:nvPr>
        </p:nvSpPr>
        <p:spPr>
          <a:xfrm>
            <a:off x="456063" y="330557"/>
            <a:ext cx="11279874" cy="403260"/>
          </a:xfrm>
        </p:spPr>
        <p:txBody>
          <a:bodyPr/>
          <a:lstStyle/>
          <a:p>
            <a:r>
              <a:rPr lang="en-US" dirty="0"/>
              <a:t>Detecting potential issues for </a:t>
            </a:r>
            <a:r>
              <a:rPr lang="en-US" dirty="0" smtClean="0"/>
              <a:t>users</a:t>
            </a:r>
            <a:endParaRPr lang="en-US" dirty="0"/>
          </a:p>
        </p:txBody>
      </p:sp>
    </p:spTree>
    <p:extLst>
      <p:ext uri="{BB962C8B-B14F-4D97-AF65-F5344CB8AC3E}">
        <p14:creationId xmlns:p14="http://schemas.microsoft.com/office/powerpoint/2010/main" val="415092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AU" dirty="0" smtClean="0"/>
              <a:t>Splunk scheduler skipping searches (or excessive scheduling delays)</a:t>
            </a:r>
          </a:p>
          <a:p>
            <a:endParaRPr lang="en-AU" dirty="0" smtClean="0"/>
          </a:p>
          <a:p>
            <a:r>
              <a:rPr lang="en-AU" dirty="0" smtClean="0"/>
              <a:t>Splunk users violating the search quota</a:t>
            </a:r>
          </a:p>
          <a:p>
            <a:pPr lvl="1"/>
            <a:r>
              <a:rPr lang="en-AU" dirty="0" smtClean="0"/>
              <a:t>The user may not be aware of the messages appearing in Splunk</a:t>
            </a:r>
          </a:p>
          <a:p>
            <a:endParaRPr lang="en-AU" dirty="0" smtClean="0"/>
          </a:p>
          <a:p>
            <a:r>
              <a:rPr lang="en-AU" dirty="0" smtClean="0"/>
              <a:t>Splunk users violating the disk quota</a:t>
            </a:r>
          </a:p>
          <a:p>
            <a:pPr lvl="1"/>
            <a:r>
              <a:rPr lang="en-AU" dirty="0" smtClean="0"/>
              <a:t>The user may be confused as to why their searches are no longer working</a:t>
            </a:r>
          </a:p>
          <a:p>
            <a:endParaRPr lang="en-US" dirty="0"/>
          </a:p>
        </p:txBody>
      </p:sp>
      <p:sp>
        <p:nvSpPr>
          <p:cNvPr id="2" name="Title 1"/>
          <p:cNvSpPr>
            <a:spLocks noGrp="1"/>
          </p:cNvSpPr>
          <p:nvPr>
            <p:ph type="title"/>
          </p:nvPr>
        </p:nvSpPr>
        <p:spPr/>
        <p:txBody>
          <a:bodyPr/>
          <a:lstStyle/>
          <a:p>
            <a:r>
              <a:rPr lang="en-US" dirty="0" smtClean="0"/>
              <a:t>Things to watch for</a:t>
            </a:r>
            <a:endParaRPr lang="en-US" dirty="0"/>
          </a:p>
        </p:txBody>
      </p:sp>
    </p:spTree>
    <p:extLst>
      <p:ext uri="{BB962C8B-B14F-4D97-AF65-F5344CB8AC3E}">
        <p14:creationId xmlns:p14="http://schemas.microsoft.com/office/powerpoint/2010/main" val="334733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Universal Forwarders</a:t>
            </a:r>
            <a:endParaRPr lang="en-US" dirty="0"/>
          </a:p>
        </p:txBody>
      </p:sp>
      <p:sp>
        <p:nvSpPr>
          <p:cNvPr id="4" name="Subtitle 2"/>
          <p:cNvSpPr>
            <a:spLocks noGrp="1"/>
          </p:cNvSpPr>
          <p:nvPr>
            <p:ph type="subTitle" idx="1"/>
          </p:nvPr>
        </p:nvSpPr>
        <p:spPr/>
        <p:txBody>
          <a:bodyPr/>
          <a:lstStyle/>
          <a:p>
            <a:r>
              <a:rPr lang="en-US" smtClean="0"/>
              <a:t>Performance issues</a:t>
            </a:r>
            <a:endParaRPr lang="en-US" dirty="0"/>
          </a:p>
        </p:txBody>
      </p:sp>
    </p:spTree>
    <p:extLst>
      <p:ext uri="{BB962C8B-B14F-4D97-AF65-F5344CB8AC3E}">
        <p14:creationId xmlns:p14="http://schemas.microsoft.com/office/powerpoint/2010/main" val="379224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Splunk universal forwarders generally use more CPU when configured to monitor directories or file names with wildcards</a:t>
            </a:r>
          </a:p>
          <a:p>
            <a:endParaRPr lang="en-US" dirty="0" smtClean="0"/>
          </a:p>
          <a:p>
            <a:r>
              <a:rPr lang="en-US" dirty="0" smtClean="0"/>
              <a:t>Recommend using the complete filenames and avoiding wildcards</a:t>
            </a:r>
          </a:p>
          <a:p>
            <a:pPr lvl="1"/>
            <a:r>
              <a:rPr lang="en-US" dirty="0" smtClean="0"/>
              <a:t>In our testing we have found 2-3% CPU is normal for monitoring exact file names, while 20-30% CPU is not unusual for monitoring multiple directories with a lot of files getting created/deleted</a:t>
            </a:r>
          </a:p>
        </p:txBody>
      </p:sp>
      <p:sp>
        <p:nvSpPr>
          <p:cNvPr id="2" name="Title 1"/>
          <p:cNvSpPr>
            <a:spLocks noGrp="1"/>
          </p:cNvSpPr>
          <p:nvPr>
            <p:ph type="title"/>
          </p:nvPr>
        </p:nvSpPr>
        <p:spPr/>
        <p:txBody>
          <a:bodyPr/>
          <a:lstStyle/>
          <a:p>
            <a:r>
              <a:rPr lang="en-US" smtClean="0"/>
              <a:t>Universal Forwarders</a:t>
            </a:r>
            <a:endParaRPr lang="en-US" dirty="0"/>
          </a:p>
        </p:txBody>
      </p:sp>
      <p:sp>
        <p:nvSpPr>
          <p:cNvPr id="4" name="Subtitle 3"/>
          <p:cNvSpPr>
            <a:spLocks noGrp="1"/>
          </p:cNvSpPr>
          <p:nvPr>
            <p:ph type="subTitle" idx="12"/>
          </p:nvPr>
        </p:nvSpPr>
        <p:spPr/>
        <p:txBody>
          <a:bodyPr/>
          <a:lstStyle/>
          <a:p>
            <a:r>
              <a:rPr lang="en-US" dirty="0" smtClean="0"/>
              <a:t>Performance/CPU usage issues</a:t>
            </a:r>
            <a:endParaRPr lang="en-US" dirty="0"/>
          </a:p>
        </p:txBody>
      </p:sp>
    </p:spTree>
    <p:extLst>
      <p:ext uri="{BB962C8B-B14F-4D97-AF65-F5344CB8AC3E}">
        <p14:creationId xmlns:p14="http://schemas.microsoft.com/office/powerpoint/2010/main" val="193579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Learn how to use the btool command for troubleshooting</a:t>
            </a:r>
          </a:p>
          <a:p>
            <a:pPr lvl="1"/>
            <a:r>
              <a:rPr lang="en-US" dirty="0" smtClean="0"/>
              <a:t>For example - </a:t>
            </a:r>
            <a:r>
              <a:rPr lang="en-US" b="1" dirty="0" smtClean="0">
                <a:solidFill>
                  <a:srgbClr val="587400"/>
                </a:solidFill>
              </a:rPr>
              <a:t>splunk btool inputs list --debug</a:t>
            </a:r>
          </a:p>
          <a:p>
            <a:endParaRPr lang="en-US" dirty="0" smtClean="0"/>
          </a:p>
          <a:p>
            <a:r>
              <a:rPr lang="en-US" dirty="0" smtClean="0"/>
              <a:t>Use the REST API endpoints to troubleshoot inputs/outputs</a:t>
            </a:r>
          </a:p>
          <a:p>
            <a:pPr lvl="1"/>
            <a:r>
              <a:rPr lang="en-US" dirty="0" smtClean="0"/>
              <a:t>URL </a:t>
            </a:r>
            <a:r>
              <a:rPr lang="en-US" dirty="0" smtClean="0">
                <a:hlinkClick r:id="rId3"/>
              </a:rPr>
              <a:t>https://localhost:8089/services/admin/inputstatus/TailingProcessor:FileStatus</a:t>
            </a:r>
            <a:endParaRPr lang="en-US" dirty="0" smtClean="0"/>
          </a:p>
          <a:p>
            <a:pPr lvl="1"/>
            <a:r>
              <a:rPr lang="en-US" dirty="0" smtClean="0"/>
              <a:t>Or use the CLI command - </a:t>
            </a:r>
            <a:r>
              <a:rPr lang="en-US" b="1" dirty="0" smtClean="0">
                <a:solidFill>
                  <a:srgbClr val="587400"/>
                </a:solidFill>
              </a:rPr>
              <a:t>splunk list inputstatus</a:t>
            </a:r>
            <a:endParaRPr lang="en-US" b="1" dirty="0">
              <a:solidFill>
                <a:srgbClr val="587400"/>
              </a:solidFill>
            </a:endParaRPr>
          </a:p>
        </p:txBody>
      </p:sp>
      <p:sp>
        <p:nvSpPr>
          <p:cNvPr id="2" name="Title 1"/>
          <p:cNvSpPr>
            <a:spLocks noGrp="1"/>
          </p:cNvSpPr>
          <p:nvPr>
            <p:ph type="title"/>
          </p:nvPr>
        </p:nvSpPr>
        <p:spPr/>
        <p:txBody>
          <a:bodyPr/>
          <a:lstStyle/>
          <a:p>
            <a:r>
              <a:rPr lang="en-US" smtClean="0"/>
              <a:t>Universal Forwarders</a:t>
            </a:r>
            <a:endParaRPr lang="en-US" dirty="0"/>
          </a:p>
        </p:txBody>
      </p:sp>
      <p:sp>
        <p:nvSpPr>
          <p:cNvPr id="4" name="Subtitle 3"/>
          <p:cNvSpPr>
            <a:spLocks noGrp="1"/>
          </p:cNvSpPr>
          <p:nvPr>
            <p:ph type="subTitle" idx="12"/>
          </p:nvPr>
        </p:nvSpPr>
        <p:spPr/>
        <p:txBody>
          <a:bodyPr/>
          <a:lstStyle/>
          <a:p>
            <a:r>
              <a:rPr lang="en-US" smtClean="0"/>
              <a:t>Troubleshooting the forwarder</a:t>
            </a:r>
            <a:endParaRPr lang="en-US" dirty="0"/>
          </a:p>
        </p:txBody>
      </p:sp>
    </p:spTree>
    <p:extLst>
      <p:ext uri="{BB962C8B-B14F-4D97-AF65-F5344CB8AC3E}">
        <p14:creationId xmlns:p14="http://schemas.microsoft.com/office/powerpoint/2010/main" val="213115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Indexer performance tuning and troubleshooting</a:t>
            </a:r>
          </a:p>
          <a:p>
            <a:pPr lvl="1"/>
            <a:r>
              <a:rPr lang="en-US" dirty="0" smtClean="0"/>
              <a:t>Data Ingestion tuning</a:t>
            </a:r>
          </a:p>
          <a:p>
            <a:pPr lvl="1"/>
            <a:r>
              <a:rPr lang="en-US" dirty="0" smtClean="0"/>
              <a:t>Data Distribution within an indexer cluster</a:t>
            </a:r>
          </a:p>
          <a:p>
            <a:pPr lvl="1"/>
            <a:r>
              <a:rPr lang="en-US" dirty="0" smtClean="0"/>
              <a:t>Miscellaneous issues</a:t>
            </a:r>
          </a:p>
          <a:p>
            <a:r>
              <a:rPr lang="en-US" dirty="0" smtClean="0"/>
              <a:t>Search Head performance tuning</a:t>
            </a:r>
          </a:p>
          <a:p>
            <a:pPr lvl="1"/>
            <a:r>
              <a:rPr lang="en-US" dirty="0" smtClean="0"/>
              <a:t>Optimising scheduled searches and dashboards</a:t>
            </a:r>
          </a:p>
          <a:p>
            <a:pPr lvl="1"/>
            <a:r>
              <a:rPr lang="en-US" dirty="0" smtClean="0"/>
              <a:t>Tuning data models</a:t>
            </a:r>
          </a:p>
          <a:p>
            <a:r>
              <a:rPr lang="en-US" dirty="0" smtClean="0"/>
              <a:t>Universal Forwarder Issues</a:t>
            </a:r>
          </a:p>
        </p:txBody>
      </p:sp>
      <p:sp>
        <p:nvSpPr>
          <p:cNvPr id="2" name="Title 1"/>
          <p:cNvSpPr>
            <a:spLocks noGrp="1"/>
          </p:cNvSpPr>
          <p:nvPr>
            <p:ph type="title"/>
          </p:nvPr>
        </p:nvSpPr>
        <p:spPr/>
        <p:txBody>
          <a:bodyPr/>
          <a:lstStyle/>
          <a:p>
            <a:r>
              <a:rPr lang="en-US" smtClean="0"/>
              <a:t>Agenda</a:t>
            </a:r>
            <a:endParaRPr lang="en-US" dirty="0"/>
          </a:p>
        </p:txBody>
      </p:sp>
    </p:spTree>
    <p:extLst>
      <p:ext uri="{BB962C8B-B14F-4D97-AF65-F5344CB8AC3E}">
        <p14:creationId xmlns:p14="http://schemas.microsoft.com/office/powerpoint/2010/main" val="176770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Impact of using </a:t>
            </a:r>
            <a:r>
              <a:rPr lang="en-US" b="1" dirty="0" smtClean="0">
                <a:solidFill>
                  <a:srgbClr val="587400"/>
                </a:solidFill>
              </a:rPr>
              <a:t>ignoreOlderThan</a:t>
            </a:r>
            <a:r>
              <a:rPr lang="en-US" dirty="0" smtClean="0">
                <a:solidFill>
                  <a:srgbClr val="587400"/>
                </a:solidFill>
              </a:rPr>
              <a:t> </a:t>
            </a:r>
            <a:r>
              <a:rPr lang="en-US" dirty="0" smtClean="0"/>
              <a:t>setting in the </a:t>
            </a:r>
            <a:r>
              <a:rPr lang="en-US" b="1" i="1" dirty="0" smtClean="0">
                <a:solidFill>
                  <a:srgbClr val="587400"/>
                </a:solidFill>
              </a:rPr>
              <a:t>inputs.conf</a:t>
            </a:r>
            <a:r>
              <a:rPr lang="en-US" sz="1800" dirty="0" smtClean="0">
                <a:solidFill>
                  <a:srgbClr val="587400"/>
                </a:solidFill>
              </a:rPr>
              <a:t> </a:t>
            </a:r>
            <a:r>
              <a:rPr lang="en-US" dirty="0" smtClean="0">
                <a:solidFill>
                  <a:srgbClr val="587400"/>
                </a:solidFill>
              </a:rPr>
              <a:t> </a:t>
            </a:r>
            <a:r>
              <a:rPr lang="en-US" dirty="0" smtClean="0"/>
              <a:t>file, files are ignored until the next restart</a:t>
            </a:r>
          </a:p>
          <a:p>
            <a:pPr lvl="1"/>
            <a:r>
              <a:rPr lang="en-US" dirty="0" smtClean="0"/>
              <a:t>Use this setting with great caution</a:t>
            </a:r>
          </a:p>
          <a:p>
            <a:endParaRPr lang="en-US" dirty="0" smtClean="0"/>
          </a:p>
          <a:p>
            <a:r>
              <a:rPr lang="en-US" dirty="0" smtClean="0"/>
              <a:t>Watch the OS </a:t>
            </a:r>
            <a:r>
              <a:rPr lang="en-US" b="1" dirty="0" smtClean="0">
                <a:solidFill>
                  <a:srgbClr val="587400"/>
                </a:solidFill>
              </a:rPr>
              <a:t>ulimit</a:t>
            </a:r>
            <a:r>
              <a:rPr lang="en-US" dirty="0" smtClean="0">
                <a:solidFill>
                  <a:srgbClr val="587400"/>
                </a:solidFill>
              </a:rPr>
              <a:t> </a:t>
            </a:r>
            <a:r>
              <a:rPr lang="en-US" dirty="0" smtClean="0"/>
              <a:t>on all forwarders, 8192 file descriptors is a reasonable limit on most Linux/AIX forwarders</a:t>
            </a:r>
          </a:p>
          <a:p>
            <a:pPr lvl="1"/>
            <a:r>
              <a:rPr lang="en-US" dirty="0" smtClean="0"/>
              <a:t>Having the ulimit set too low can result in the forwarder crashing</a:t>
            </a:r>
          </a:p>
          <a:p>
            <a:endParaRPr lang="en-US" dirty="0"/>
          </a:p>
        </p:txBody>
      </p:sp>
      <p:sp>
        <p:nvSpPr>
          <p:cNvPr id="2" name="Title 1"/>
          <p:cNvSpPr>
            <a:spLocks noGrp="1"/>
          </p:cNvSpPr>
          <p:nvPr>
            <p:ph type="title"/>
          </p:nvPr>
        </p:nvSpPr>
        <p:spPr/>
        <p:txBody>
          <a:bodyPr/>
          <a:lstStyle/>
          <a:p>
            <a:r>
              <a:rPr lang="en-US" dirty="0" smtClean="0"/>
              <a:t>Universal Forwarders</a:t>
            </a:r>
            <a:endParaRPr lang="en-US" dirty="0"/>
          </a:p>
        </p:txBody>
      </p:sp>
      <p:sp>
        <p:nvSpPr>
          <p:cNvPr id="4" name="Subtitle 3"/>
          <p:cNvSpPr>
            <a:spLocks noGrp="1"/>
          </p:cNvSpPr>
          <p:nvPr>
            <p:ph type="subTitle" idx="12"/>
          </p:nvPr>
        </p:nvSpPr>
        <p:spPr/>
        <p:txBody>
          <a:bodyPr/>
          <a:lstStyle/>
          <a:p>
            <a:r>
              <a:rPr lang="en-US" smtClean="0"/>
              <a:t>Troubleshooting the forwarder</a:t>
            </a:r>
            <a:endParaRPr lang="en-US" dirty="0"/>
          </a:p>
        </p:txBody>
      </p:sp>
    </p:spTree>
    <p:extLst>
      <p:ext uri="{BB962C8B-B14F-4D97-AF65-F5344CB8AC3E}">
        <p14:creationId xmlns:p14="http://schemas.microsoft.com/office/powerpoint/2010/main" val="739689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Watch for excessive </a:t>
            </a:r>
            <a:r>
              <a:rPr lang="en-US" b="1" dirty="0" smtClean="0">
                <a:solidFill>
                  <a:srgbClr val="587400"/>
                </a:solidFill>
              </a:rPr>
              <a:t>checkCRC</a:t>
            </a:r>
            <a:r>
              <a:rPr lang="en-US" dirty="0" smtClean="0">
                <a:solidFill>
                  <a:srgbClr val="587400"/>
                </a:solidFill>
              </a:rPr>
              <a:t> </a:t>
            </a:r>
            <a:r>
              <a:rPr lang="en-US" dirty="0" smtClean="0"/>
              <a:t>errors, this can cause files to either not be read, or files to be re-read resulting in a duplication of data</a:t>
            </a:r>
          </a:p>
          <a:p>
            <a:endParaRPr lang="en-US" dirty="0" smtClean="0"/>
          </a:p>
          <a:p>
            <a:r>
              <a:rPr lang="en-US" dirty="0" smtClean="0"/>
              <a:t>The </a:t>
            </a:r>
            <a:r>
              <a:rPr lang="en-US" b="1" i="1" dirty="0" smtClean="0">
                <a:solidFill>
                  <a:srgbClr val="587400"/>
                </a:solidFill>
              </a:rPr>
              <a:t>inputs.conf</a:t>
            </a:r>
            <a:r>
              <a:rPr lang="en-US" sz="1600" b="1" i="1" dirty="0" smtClean="0">
                <a:solidFill>
                  <a:srgbClr val="587400"/>
                </a:solidFill>
              </a:rPr>
              <a:t> </a:t>
            </a:r>
            <a:r>
              <a:rPr lang="en-US" dirty="0" smtClean="0">
                <a:solidFill>
                  <a:srgbClr val="587400"/>
                </a:solidFill>
              </a:rPr>
              <a:t> </a:t>
            </a:r>
            <a:r>
              <a:rPr lang="en-US" dirty="0" smtClean="0"/>
              <a:t>setting of </a:t>
            </a:r>
            <a:r>
              <a:rPr lang="en-US" b="1" dirty="0" smtClean="0">
                <a:solidFill>
                  <a:srgbClr val="587400"/>
                </a:solidFill>
              </a:rPr>
              <a:t>initCrcLength</a:t>
            </a:r>
            <a:r>
              <a:rPr lang="en-US" dirty="0" smtClean="0">
                <a:solidFill>
                  <a:srgbClr val="587400"/>
                </a:solidFill>
              </a:rPr>
              <a:t> </a:t>
            </a:r>
            <a:r>
              <a:rPr lang="en-US" dirty="0" smtClean="0"/>
              <a:t>may need tweaking if the start of the monitored file has a lot of repetitive data (e.g. IBM WebSphere </a:t>
            </a:r>
            <a:r>
              <a:rPr lang="en-US" dirty="0" err="1" smtClean="0"/>
              <a:t>SystemOut</a:t>
            </a:r>
            <a:r>
              <a:rPr lang="en-US" dirty="0" smtClean="0"/>
              <a:t>)</a:t>
            </a:r>
          </a:p>
          <a:p>
            <a:endParaRPr lang="en-US" dirty="0" smtClean="0"/>
          </a:p>
          <a:p>
            <a:r>
              <a:rPr lang="en-US" b="1" dirty="0" smtClean="0">
                <a:solidFill>
                  <a:srgbClr val="587400"/>
                </a:solidFill>
              </a:rPr>
              <a:t>crcSalt &lt;SOURCE&gt;</a:t>
            </a:r>
            <a:r>
              <a:rPr lang="en-US" b="1" dirty="0" smtClean="0"/>
              <a:t> </a:t>
            </a:r>
            <a:r>
              <a:rPr lang="en-US" dirty="0" smtClean="0"/>
              <a:t>may be appropriate in some scenarios</a:t>
            </a:r>
          </a:p>
        </p:txBody>
      </p:sp>
      <p:sp>
        <p:nvSpPr>
          <p:cNvPr id="2" name="Title 1"/>
          <p:cNvSpPr>
            <a:spLocks noGrp="1"/>
          </p:cNvSpPr>
          <p:nvPr>
            <p:ph type="title"/>
          </p:nvPr>
        </p:nvSpPr>
        <p:spPr/>
        <p:txBody>
          <a:bodyPr/>
          <a:lstStyle/>
          <a:p>
            <a:r>
              <a:rPr lang="en-US" dirty="0" smtClean="0"/>
              <a:t>Universal Forwarders</a:t>
            </a:r>
            <a:endParaRPr lang="en-US" dirty="0"/>
          </a:p>
        </p:txBody>
      </p:sp>
      <p:sp>
        <p:nvSpPr>
          <p:cNvPr id="4" name="Subtitle 3"/>
          <p:cNvSpPr>
            <a:spLocks noGrp="1"/>
          </p:cNvSpPr>
          <p:nvPr>
            <p:ph type="subTitle" idx="12"/>
          </p:nvPr>
        </p:nvSpPr>
        <p:spPr>
          <a:xfrm>
            <a:off x="456063" y="880004"/>
            <a:ext cx="11279873" cy="274600"/>
          </a:xfrm>
        </p:spPr>
        <p:txBody>
          <a:bodyPr/>
          <a:lstStyle/>
          <a:p>
            <a:r>
              <a:rPr lang="en-US" dirty="0" smtClean="0"/>
              <a:t>What to watch for</a:t>
            </a:r>
            <a:endParaRPr lang="en-US" dirty="0"/>
          </a:p>
        </p:txBody>
      </p:sp>
    </p:spTree>
    <p:extLst>
      <p:ext uri="{BB962C8B-B14F-4D97-AF65-F5344CB8AC3E}">
        <p14:creationId xmlns:p14="http://schemas.microsoft.com/office/powerpoint/2010/main" val="369964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Wrap Up</a:t>
            </a:r>
            <a:endParaRPr lang="en-US" dirty="0"/>
          </a:p>
        </p:txBody>
      </p:sp>
    </p:spTree>
    <p:extLst>
      <p:ext uri="{BB962C8B-B14F-4D97-AF65-F5344CB8AC3E}">
        <p14:creationId xmlns:p14="http://schemas.microsoft.com/office/powerpoint/2010/main" val="4198826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AU" dirty="0" smtClean="0"/>
              <a:t>Manually configure timestamp parsing (for both performance and correct timestamping)</a:t>
            </a:r>
          </a:p>
          <a:p>
            <a:r>
              <a:rPr lang="en-AU" dirty="0" smtClean="0"/>
              <a:t>Appropriately size indexes, buckets and volumes</a:t>
            </a:r>
          </a:p>
          <a:p>
            <a:r>
              <a:rPr lang="en-AU" dirty="0" smtClean="0"/>
              <a:t>Aim for even data balancing across all indexers within a </a:t>
            </a:r>
            <a:r>
              <a:rPr lang="en-AU" dirty="0" smtClean="0"/>
              <a:t>cluster</a:t>
            </a:r>
            <a:endParaRPr lang="en-AU" dirty="0" smtClean="0"/>
          </a:p>
          <a:p>
            <a:pPr marL="0" indent="0">
              <a:buNone/>
            </a:pPr>
            <a:endParaRPr lang="en-US" dirty="0"/>
          </a:p>
        </p:txBody>
      </p:sp>
      <p:sp>
        <p:nvSpPr>
          <p:cNvPr id="3" name="Subtitle 2"/>
          <p:cNvSpPr>
            <a:spLocks noGrp="1"/>
          </p:cNvSpPr>
          <p:nvPr>
            <p:ph type="subTitle" idx="1"/>
          </p:nvPr>
        </p:nvSpPr>
        <p:spPr/>
        <p:txBody>
          <a:bodyPr/>
          <a:lstStyle/>
          <a:p>
            <a:r>
              <a:rPr lang="en-US" dirty="0" smtClean="0"/>
              <a:t>Part 1</a:t>
            </a:r>
            <a:endParaRPr lang="en-US" dirty="0"/>
          </a:p>
        </p:txBody>
      </p:sp>
      <p:sp>
        <p:nvSpPr>
          <p:cNvPr id="2" name="Title 1"/>
          <p:cNvSpPr>
            <a:spLocks noGrp="1"/>
          </p:cNvSpPr>
          <p:nvPr>
            <p:ph type="title"/>
          </p:nvPr>
        </p:nvSpPr>
        <p:spPr/>
        <p:txBody>
          <a:bodyPr/>
          <a:lstStyle/>
          <a:p>
            <a:r>
              <a:rPr lang="en-US" smtClean="0"/>
              <a:t>Wrap Up</a:t>
            </a:r>
            <a:endParaRPr lang="en-US" dirty="0"/>
          </a:p>
        </p:txBody>
      </p:sp>
    </p:spTree>
    <p:extLst>
      <p:ext uri="{BB962C8B-B14F-4D97-AF65-F5344CB8AC3E}">
        <p14:creationId xmlns:p14="http://schemas.microsoft.com/office/powerpoint/2010/main" val="5730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pPr>
              <a:buFont typeface="+mj-lt"/>
              <a:buAutoNum type="arabicPeriod" startAt="4"/>
            </a:pPr>
            <a:r>
              <a:rPr lang="en-AU" dirty="0" smtClean="0"/>
              <a:t>Tune data model acceleration</a:t>
            </a:r>
          </a:p>
          <a:p>
            <a:pPr>
              <a:buAutoNum type="arabicPeriod" startAt="4"/>
            </a:pPr>
            <a:r>
              <a:rPr lang="en-AU" dirty="0" smtClean="0"/>
              <a:t>Alert on poorly configured scheduled searches and dashboards</a:t>
            </a:r>
          </a:p>
          <a:p>
            <a:pPr>
              <a:buAutoNum type="arabicPeriod" startAt="4"/>
            </a:pPr>
            <a:r>
              <a:rPr lang="en-AU" dirty="0" smtClean="0"/>
              <a:t>Alert on user level issues</a:t>
            </a:r>
            <a:endParaRPr lang="en-AU" dirty="0"/>
          </a:p>
        </p:txBody>
      </p:sp>
      <p:sp>
        <p:nvSpPr>
          <p:cNvPr id="3" name="Subtitle 2"/>
          <p:cNvSpPr>
            <a:spLocks noGrp="1"/>
          </p:cNvSpPr>
          <p:nvPr>
            <p:ph type="subTitle" idx="1"/>
          </p:nvPr>
        </p:nvSpPr>
        <p:spPr/>
        <p:txBody>
          <a:bodyPr/>
          <a:lstStyle/>
          <a:p>
            <a:r>
              <a:rPr lang="en-US" smtClean="0"/>
              <a:t>Part 2</a:t>
            </a:r>
            <a:endParaRPr lang="en-US" dirty="0"/>
          </a:p>
        </p:txBody>
      </p:sp>
      <p:sp>
        <p:nvSpPr>
          <p:cNvPr id="2" name="Title 1"/>
          <p:cNvSpPr>
            <a:spLocks noGrp="1"/>
          </p:cNvSpPr>
          <p:nvPr>
            <p:ph type="title"/>
          </p:nvPr>
        </p:nvSpPr>
        <p:spPr/>
        <p:txBody>
          <a:bodyPr/>
          <a:lstStyle/>
          <a:p>
            <a:r>
              <a:rPr lang="en-US" dirty="0" smtClean="0"/>
              <a:t>Wrap Up</a:t>
            </a:r>
            <a:endParaRPr lang="en-US" dirty="0"/>
          </a:p>
        </p:txBody>
      </p:sp>
    </p:spTree>
    <p:extLst>
      <p:ext uri="{BB962C8B-B14F-4D97-AF65-F5344CB8AC3E}">
        <p14:creationId xmlns:p14="http://schemas.microsoft.com/office/powerpoint/2010/main" val="49677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AU" sz="2600" dirty="0" smtClean="0"/>
              <a:t>All dashboards and alerts mentioned in this presentation can be found at:</a:t>
            </a:r>
          </a:p>
          <a:p>
            <a:r>
              <a:rPr lang="en-AU" sz="3000" dirty="0" smtClean="0">
                <a:hlinkClick r:id="rId3"/>
              </a:rPr>
              <a:t>http://github.com/gjanders/SplunkAdmins</a:t>
            </a:r>
            <a:endParaRPr lang="en-AU" sz="3000" dirty="0" smtClean="0"/>
          </a:p>
          <a:p>
            <a:endParaRPr lang="en-AU" dirty="0" smtClean="0"/>
          </a:p>
          <a:p>
            <a:endParaRPr lang="en-AU" dirty="0" smtClean="0"/>
          </a:p>
        </p:txBody>
      </p:sp>
      <p:sp>
        <p:nvSpPr>
          <p:cNvPr id="2" name="Title 1"/>
          <p:cNvSpPr>
            <a:spLocks noGrp="1"/>
          </p:cNvSpPr>
          <p:nvPr>
            <p:ph type="title"/>
          </p:nvPr>
        </p:nvSpPr>
        <p:spPr/>
        <p:txBody>
          <a:bodyPr/>
          <a:lstStyle/>
          <a:p>
            <a:r>
              <a:rPr lang="en-US" dirty="0" smtClean="0"/>
              <a:t>The Splunk Admins application</a:t>
            </a:r>
            <a:endParaRPr lang="en-US" dirty="0"/>
          </a:p>
        </p:txBody>
      </p:sp>
      <p:sp>
        <p:nvSpPr>
          <p:cNvPr id="4" name="Subtitle 3"/>
          <p:cNvSpPr>
            <a:spLocks noGrp="1"/>
          </p:cNvSpPr>
          <p:nvPr>
            <p:ph type="subTitle" idx="12"/>
          </p:nvPr>
        </p:nvSpPr>
        <p:spPr/>
        <p:txBody>
          <a:bodyPr/>
          <a:lstStyle/>
          <a:p>
            <a:r>
              <a:rPr lang="en-US" dirty="0" smtClean="0"/>
              <a:t>Why would I want to download this?</a:t>
            </a:r>
            <a:endParaRPr lang="en-US" dirty="0"/>
          </a:p>
        </p:txBody>
      </p:sp>
    </p:spTree>
    <p:extLst>
      <p:ext uri="{BB962C8B-B14F-4D97-AF65-F5344CB8AC3E}">
        <p14:creationId xmlns:p14="http://schemas.microsoft.com/office/powerpoint/2010/main" val="384907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Thanks &amp; QA</a:t>
            </a:r>
            <a:endParaRPr lang="en-US" dirty="0"/>
          </a:p>
        </p:txBody>
      </p:sp>
      <p:sp>
        <p:nvSpPr>
          <p:cNvPr id="3" name="Content Placeholder 2"/>
          <p:cNvSpPr>
            <a:spLocks noGrp="1"/>
          </p:cNvSpPr>
          <p:nvPr>
            <p:ph idx="4294967295"/>
          </p:nvPr>
        </p:nvSpPr>
        <p:spPr>
          <a:xfrm>
            <a:off x="0" y="1270000"/>
            <a:ext cx="11280775" cy="4633913"/>
          </a:xfrm>
        </p:spPr>
        <p:txBody>
          <a:bodyPr>
            <a:normAutofit/>
          </a:bodyPr>
          <a:lstStyle/>
          <a:p>
            <a:endParaRPr lang="en-AU" dirty="0"/>
          </a:p>
          <a:p>
            <a:endParaRPr lang="en-US" dirty="0"/>
          </a:p>
        </p:txBody>
      </p:sp>
    </p:spTree>
    <p:extLst>
      <p:ext uri="{BB962C8B-B14F-4D97-AF65-F5344CB8AC3E}">
        <p14:creationId xmlns:p14="http://schemas.microsoft.com/office/powerpoint/2010/main" val="287464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Appendix</a:t>
            </a:r>
            <a:endParaRPr lang="en-US" dirty="0"/>
          </a:p>
        </p:txBody>
      </p:sp>
    </p:spTree>
    <p:extLst>
      <p:ext uri="{BB962C8B-B14F-4D97-AF65-F5344CB8AC3E}">
        <p14:creationId xmlns:p14="http://schemas.microsoft.com/office/powerpoint/2010/main" val="70589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OS Level Tuning</a:t>
            </a:r>
            <a:endParaRPr lang="en-US" dirty="0"/>
          </a:p>
        </p:txBody>
      </p:sp>
      <p:pic>
        <p:nvPicPr>
          <p:cNvPr id="4" name="Picture 3"/>
          <p:cNvPicPr>
            <a:picLocks noChangeAspect="1"/>
          </p:cNvPicPr>
          <p:nvPr/>
        </p:nvPicPr>
        <p:blipFill>
          <a:blip r:embed="rId2"/>
          <a:stretch>
            <a:fillRect/>
          </a:stretch>
        </p:blipFill>
        <p:spPr>
          <a:xfrm>
            <a:off x="9568803" y="4199790"/>
            <a:ext cx="1753553" cy="17535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91685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What are the most important settings to watch?</a:t>
            </a:r>
          </a:p>
          <a:p>
            <a:endParaRPr lang="en-US" dirty="0" smtClean="0"/>
          </a:p>
          <a:p>
            <a:r>
              <a:rPr lang="en-US" dirty="0" smtClean="0"/>
              <a:t>transparent huge pages</a:t>
            </a:r>
          </a:p>
          <a:p>
            <a:pPr lvl="1"/>
            <a:r>
              <a:rPr lang="en-US" dirty="0" smtClean="0"/>
              <a:t>Should always be disabled on Splunk enterprise servers, this is optional for forwarders</a:t>
            </a:r>
          </a:p>
          <a:p>
            <a:pPr lvl="1"/>
            <a:endParaRPr lang="en-US" dirty="0" smtClean="0"/>
          </a:p>
          <a:p>
            <a:r>
              <a:rPr lang="en-US" dirty="0" err="1" smtClean="0"/>
              <a:t>ulimits</a:t>
            </a:r>
            <a:endParaRPr lang="en-US" dirty="0" smtClean="0"/>
          </a:p>
          <a:p>
            <a:pPr lvl="1"/>
            <a:r>
              <a:rPr lang="en-US" dirty="0" smtClean="0"/>
              <a:t>Should be appropriately set within the limits.conf of the OS &amp; this may be required within the </a:t>
            </a:r>
            <a:r>
              <a:rPr lang="en-US" dirty="0" err="1" smtClean="0"/>
              <a:t>init.d</a:t>
            </a:r>
            <a:r>
              <a:rPr lang="en-US" dirty="0" smtClean="0"/>
              <a:t> file as well, note that 8192 file descriptors is not enough for a busy indexer</a:t>
            </a:r>
          </a:p>
          <a:p>
            <a:pPr lvl="1"/>
            <a:r>
              <a:rPr lang="en-US" dirty="0" smtClean="0"/>
              <a:t>The </a:t>
            </a:r>
            <a:r>
              <a:rPr lang="en-US" dirty="0" err="1" smtClean="0"/>
              <a:t>nproc</a:t>
            </a:r>
            <a:r>
              <a:rPr lang="en-US" dirty="0" smtClean="0"/>
              <a:t> setting (number of processes per user) becomes an issue in </a:t>
            </a:r>
            <a:r>
              <a:rPr lang="en-US" dirty="0" err="1" smtClean="0"/>
              <a:t>Redhat</a:t>
            </a:r>
            <a:r>
              <a:rPr lang="en-US" dirty="0" smtClean="0"/>
              <a:t> Linux (the default is 1024)</a:t>
            </a:r>
          </a:p>
        </p:txBody>
      </p:sp>
      <p:sp>
        <p:nvSpPr>
          <p:cNvPr id="2" name="Title 1"/>
          <p:cNvSpPr>
            <a:spLocks noGrp="1"/>
          </p:cNvSpPr>
          <p:nvPr>
            <p:ph type="title"/>
          </p:nvPr>
        </p:nvSpPr>
        <p:spPr/>
        <p:txBody>
          <a:bodyPr/>
          <a:lstStyle/>
          <a:p>
            <a:r>
              <a:rPr lang="en-US" smtClean="0"/>
              <a:t>OS Tuning</a:t>
            </a:r>
            <a:endParaRPr lang="en-US" dirty="0"/>
          </a:p>
        </p:txBody>
      </p:sp>
      <p:sp>
        <p:nvSpPr>
          <p:cNvPr id="4" name="Subtitle 3"/>
          <p:cNvSpPr>
            <a:spLocks noGrp="1"/>
          </p:cNvSpPr>
          <p:nvPr>
            <p:ph type="subTitle" idx="12"/>
          </p:nvPr>
        </p:nvSpPr>
        <p:spPr/>
        <p:txBody>
          <a:bodyPr/>
          <a:lstStyle/>
          <a:p>
            <a:r>
              <a:rPr lang="en-US" smtClean="0"/>
              <a:t>Linux Only</a:t>
            </a:r>
            <a:endParaRPr lang="en-US" dirty="0"/>
          </a:p>
        </p:txBody>
      </p:sp>
    </p:spTree>
    <p:extLst>
      <p:ext uri="{BB962C8B-B14F-4D97-AF65-F5344CB8AC3E}">
        <p14:creationId xmlns:p14="http://schemas.microsoft.com/office/powerpoint/2010/main" val="390359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Indexer Performance/</a:t>
            </a:r>
            <a:br>
              <a:rPr lang="en-US" smtClean="0"/>
            </a:br>
            <a:r>
              <a:rPr lang="en-US" smtClean="0"/>
              <a:t>Configuration Issues</a:t>
            </a:r>
            <a:endParaRPr lang="en-US" dirty="0"/>
          </a:p>
        </p:txBody>
      </p:sp>
      <p:sp>
        <p:nvSpPr>
          <p:cNvPr id="4" name="Subtitle 2"/>
          <p:cNvSpPr>
            <a:spLocks noGrp="1"/>
          </p:cNvSpPr>
          <p:nvPr>
            <p:ph type="subTitle" idx="1"/>
          </p:nvPr>
        </p:nvSpPr>
        <p:spPr/>
        <p:txBody>
          <a:bodyPr/>
          <a:lstStyle/>
          <a:p>
            <a:r>
              <a:rPr lang="en-US" smtClean="0"/>
              <a:t>Part 1 - Parsing incoming data</a:t>
            </a:r>
            <a:endParaRPr lang="en-US" dirty="0"/>
          </a:p>
        </p:txBody>
      </p:sp>
    </p:spTree>
    <p:extLst>
      <p:ext uri="{BB962C8B-B14F-4D97-AF65-F5344CB8AC3E}">
        <p14:creationId xmlns:p14="http://schemas.microsoft.com/office/powerpoint/2010/main" val="47735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The tuned application</a:t>
            </a:r>
          </a:p>
          <a:p>
            <a:pPr lvl="1"/>
            <a:r>
              <a:rPr lang="en-US" dirty="0" smtClean="0"/>
              <a:t>Adjusts various OS settings for your chosen tuning level, such as the </a:t>
            </a:r>
            <a:r>
              <a:rPr lang="en-US" dirty="0" err="1" smtClean="0"/>
              <a:t>swapiness</a:t>
            </a:r>
            <a:r>
              <a:rPr lang="en-US" dirty="0" smtClean="0"/>
              <a:t> level</a:t>
            </a:r>
          </a:p>
          <a:p>
            <a:pPr lvl="1"/>
            <a:endParaRPr lang="en-US" dirty="0" smtClean="0"/>
          </a:p>
          <a:p>
            <a:r>
              <a:rPr lang="en-US" dirty="0" smtClean="0"/>
              <a:t>The IO Scheduler</a:t>
            </a:r>
          </a:p>
          <a:p>
            <a:pPr lvl="1"/>
            <a:r>
              <a:rPr lang="en-US" dirty="0" smtClean="0"/>
              <a:t>Always choose the appropriate scheduler for your hardware</a:t>
            </a:r>
          </a:p>
          <a:p>
            <a:pPr lvl="2"/>
            <a:r>
              <a:rPr lang="en-US" dirty="0" err="1" smtClean="0"/>
              <a:t>noop</a:t>
            </a:r>
            <a:r>
              <a:rPr lang="en-US" dirty="0" smtClean="0"/>
              <a:t> is likely the best fit for VMWare guests</a:t>
            </a:r>
          </a:p>
          <a:p>
            <a:pPr lvl="2"/>
            <a:r>
              <a:rPr lang="en-US" dirty="0" smtClean="0"/>
              <a:t>deadline often works better with bare metal</a:t>
            </a:r>
            <a:endParaRPr lang="en-US" dirty="0"/>
          </a:p>
          <a:p>
            <a:pPr lvl="2"/>
            <a:r>
              <a:rPr lang="en-US" dirty="0" smtClean="0"/>
              <a:t>Performance test Splunk if possible</a:t>
            </a:r>
            <a:endParaRPr lang="en-US" dirty="0"/>
          </a:p>
        </p:txBody>
      </p:sp>
      <p:sp>
        <p:nvSpPr>
          <p:cNvPr id="2" name="Title 1"/>
          <p:cNvSpPr>
            <a:spLocks noGrp="1"/>
          </p:cNvSpPr>
          <p:nvPr>
            <p:ph type="title"/>
          </p:nvPr>
        </p:nvSpPr>
        <p:spPr/>
        <p:txBody>
          <a:bodyPr/>
          <a:lstStyle/>
          <a:p>
            <a:r>
              <a:rPr lang="en-US" smtClean="0"/>
              <a:t>OS Tuning</a:t>
            </a:r>
            <a:endParaRPr lang="en-US" dirty="0"/>
          </a:p>
        </p:txBody>
      </p:sp>
      <p:sp>
        <p:nvSpPr>
          <p:cNvPr id="7" name="Subtitle 6"/>
          <p:cNvSpPr>
            <a:spLocks noGrp="1"/>
          </p:cNvSpPr>
          <p:nvPr>
            <p:ph type="subTitle" idx="12"/>
          </p:nvPr>
        </p:nvSpPr>
        <p:spPr/>
        <p:txBody>
          <a:bodyPr/>
          <a:lstStyle/>
          <a:p>
            <a:r>
              <a:rPr lang="en-US" smtClean="0"/>
              <a:t>Linux Only</a:t>
            </a:r>
            <a:endParaRPr lang="en-US" dirty="0"/>
          </a:p>
        </p:txBody>
      </p:sp>
    </p:spTree>
    <p:extLst>
      <p:ext uri="{BB962C8B-B14F-4D97-AF65-F5344CB8AC3E}">
        <p14:creationId xmlns:p14="http://schemas.microsoft.com/office/powerpoint/2010/main" val="84607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Capacity Planning for Splunk</a:t>
            </a:r>
            <a:endParaRPr lang="en-US" dirty="0"/>
          </a:p>
        </p:txBody>
      </p:sp>
      <p:pic>
        <p:nvPicPr>
          <p:cNvPr id="5" name="Picture 4"/>
          <p:cNvPicPr>
            <a:picLocks noChangeAspect="1"/>
          </p:cNvPicPr>
          <p:nvPr/>
        </p:nvPicPr>
        <p:blipFill>
          <a:blip r:embed="rId2"/>
          <a:stretch>
            <a:fillRect/>
          </a:stretch>
        </p:blipFill>
        <p:spPr>
          <a:xfrm>
            <a:off x="8354326" y="4229100"/>
            <a:ext cx="2847975" cy="16002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00613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Bare metal hardware with locally attached storage is the fastest performance we have obtained for the indexing tier</a:t>
            </a:r>
          </a:p>
          <a:p>
            <a:endParaRPr lang="en-US" dirty="0" smtClean="0"/>
          </a:p>
          <a:p>
            <a:r>
              <a:rPr lang="en-US" dirty="0" smtClean="0"/>
              <a:t>If using VMWare hardware do not share CPU/memory (or ideally storage)</a:t>
            </a:r>
          </a:p>
          <a:p>
            <a:pPr lvl="1"/>
            <a:r>
              <a:rPr lang="en-US" dirty="0" smtClean="0"/>
              <a:t>CPU ready and co-stop times need to remain low on VMWare for Splunk to perform well</a:t>
            </a:r>
          </a:p>
          <a:p>
            <a:pPr lvl="1"/>
            <a:r>
              <a:rPr lang="en-US" dirty="0" smtClean="0"/>
              <a:t>Cluster masters and deployers are good candidates for virtualisation, indexers are not</a:t>
            </a:r>
          </a:p>
          <a:p>
            <a:pPr lvl="1"/>
            <a:endParaRPr lang="en-US" dirty="0"/>
          </a:p>
          <a:p>
            <a:r>
              <a:rPr lang="en-US" dirty="0" smtClean="0"/>
              <a:t>Search heads can become a bottleneck if they have underlying storage or CPU issues</a:t>
            </a:r>
            <a:endParaRPr lang="en-US" dirty="0"/>
          </a:p>
        </p:txBody>
      </p:sp>
      <p:sp>
        <p:nvSpPr>
          <p:cNvPr id="2" name="Title 1"/>
          <p:cNvSpPr>
            <a:spLocks noGrp="1"/>
          </p:cNvSpPr>
          <p:nvPr>
            <p:ph type="title"/>
          </p:nvPr>
        </p:nvSpPr>
        <p:spPr/>
        <p:txBody>
          <a:bodyPr/>
          <a:lstStyle/>
          <a:p>
            <a:r>
              <a:rPr lang="en-US" dirty="0" smtClean="0"/>
              <a:t>Capacity planning for Splunk</a:t>
            </a:r>
            <a:endParaRPr lang="en-US" dirty="0"/>
          </a:p>
        </p:txBody>
      </p:sp>
      <p:sp>
        <p:nvSpPr>
          <p:cNvPr id="4" name="Subtitle 3"/>
          <p:cNvSpPr>
            <a:spLocks noGrp="1"/>
          </p:cNvSpPr>
          <p:nvPr>
            <p:ph type="subTitle" idx="12"/>
          </p:nvPr>
        </p:nvSpPr>
        <p:spPr/>
        <p:txBody>
          <a:bodyPr/>
          <a:lstStyle/>
          <a:p>
            <a:r>
              <a:rPr lang="en-US" smtClean="0"/>
              <a:t>General Tips</a:t>
            </a:r>
            <a:endParaRPr lang="en-US" dirty="0"/>
          </a:p>
        </p:txBody>
      </p:sp>
    </p:spTree>
    <p:extLst>
      <p:ext uri="{BB962C8B-B14F-4D97-AF65-F5344CB8AC3E}">
        <p14:creationId xmlns:p14="http://schemas.microsoft.com/office/powerpoint/2010/main" val="275445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A Splunk environment utilising data model acceleration without fast I/O performance will reach full CPU utilisation quickly! </a:t>
            </a:r>
          </a:p>
          <a:p>
            <a:pPr lvl="1"/>
            <a:r>
              <a:rPr lang="en-US" dirty="0" smtClean="0"/>
              <a:t>100GB/day in our case on VMWare 32 VCPU/16 core machines</a:t>
            </a:r>
          </a:p>
          <a:p>
            <a:endParaRPr lang="en-US" dirty="0" smtClean="0"/>
          </a:p>
          <a:p>
            <a:r>
              <a:rPr lang="en-US" dirty="0" smtClean="0"/>
              <a:t>Splunk indexer clusters can scale with faster I/O and more CPU (vertically) or with more indexers (horizontally)</a:t>
            </a:r>
          </a:p>
          <a:p>
            <a:endParaRPr lang="en-US" dirty="0" smtClean="0"/>
          </a:p>
          <a:p>
            <a:r>
              <a:rPr lang="en-US" dirty="0" smtClean="0"/>
              <a:t>Refer to the Splunk capacity planning documentation for detailed information</a:t>
            </a:r>
            <a:endParaRPr lang="en-US" dirty="0"/>
          </a:p>
        </p:txBody>
      </p:sp>
      <p:sp>
        <p:nvSpPr>
          <p:cNvPr id="2" name="Title 1"/>
          <p:cNvSpPr>
            <a:spLocks noGrp="1"/>
          </p:cNvSpPr>
          <p:nvPr>
            <p:ph type="title"/>
          </p:nvPr>
        </p:nvSpPr>
        <p:spPr/>
        <p:txBody>
          <a:bodyPr/>
          <a:lstStyle/>
          <a:p>
            <a:r>
              <a:rPr lang="en-US" dirty="0" smtClean="0"/>
              <a:t>Capacity planning for Splunk</a:t>
            </a:r>
            <a:endParaRPr lang="en-US" dirty="0"/>
          </a:p>
        </p:txBody>
      </p:sp>
      <p:sp>
        <p:nvSpPr>
          <p:cNvPr id="4" name="Subtitle 3"/>
          <p:cNvSpPr>
            <a:spLocks noGrp="1"/>
          </p:cNvSpPr>
          <p:nvPr>
            <p:ph type="subTitle" idx="12"/>
          </p:nvPr>
        </p:nvSpPr>
        <p:spPr/>
        <p:txBody>
          <a:bodyPr/>
          <a:lstStyle/>
          <a:p>
            <a:r>
              <a:rPr lang="en-US" smtClean="0"/>
              <a:t>General Tips</a:t>
            </a:r>
            <a:endParaRPr lang="en-US" dirty="0"/>
          </a:p>
        </p:txBody>
      </p:sp>
    </p:spTree>
    <p:extLst>
      <p:ext uri="{BB962C8B-B14F-4D97-AF65-F5344CB8AC3E}">
        <p14:creationId xmlns:p14="http://schemas.microsoft.com/office/powerpoint/2010/main" val="327696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AU" dirty="0" smtClean="0"/>
              <a:t>All mentioned alerts exist within the application available on </a:t>
            </a:r>
            <a:r>
              <a:rPr lang="en-AU" dirty="0">
                <a:hlinkClick r:id="rId2"/>
              </a:rPr>
              <a:t>https://</a:t>
            </a:r>
            <a:r>
              <a:rPr lang="en-AU" dirty="0" smtClean="0">
                <a:hlinkClick r:id="rId2"/>
              </a:rPr>
              <a:t>github.com/gjanders/SplunkAdmins</a:t>
            </a:r>
            <a:endParaRPr lang="en-AU" dirty="0" smtClean="0"/>
          </a:p>
          <a:p>
            <a:endParaRPr lang="en-AU" dirty="0" smtClean="0"/>
          </a:p>
          <a:p>
            <a:r>
              <a:rPr lang="en-AU" dirty="0" smtClean="0"/>
              <a:t>The application covers a large number of potential scenarios that can cause issues within a Splunk environment, the alerts are grouped into categories:</a:t>
            </a:r>
          </a:p>
          <a:p>
            <a:pPr lvl="1"/>
            <a:r>
              <a:rPr lang="en-AU" dirty="0" smtClean="0"/>
              <a:t>Issues that exist at the search head level only</a:t>
            </a:r>
          </a:p>
          <a:p>
            <a:pPr lvl="1"/>
            <a:r>
              <a:rPr lang="en-AU" dirty="0" smtClean="0"/>
              <a:t>Issues that exist at the indexer level only</a:t>
            </a:r>
          </a:p>
          <a:p>
            <a:pPr lvl="1"/>
            <a:r>
              <a:rPr lang="en-AU" dirty="0" smtClean="0"/>
              <a:t>Issues that exist at the forwarder level</a:t>
            </a:r>
          </a:p>
          <a:p>
            <a:pPr lvl="1"/>
            <a:r>
              <a:rPr lang="en-AU" dirty="0" smtClean="0"/>
              <a:t>Issues that may exist in any Splunk enterprise or non-enterprise instance</a:t>
            </a:r>
          </a:p>
          <a:p>
            <a:pPr lvl="1"/>
            <a:r>
              <a:rPr lang="en-AU" dirty="0" smtClean="0"/>
              <a:t>Issues specific to the deployment server</a:t>
            </a:r>
          </a:p>
        </p:txBody>
      </p:sp>
      <p:sp>
        <p:nvSpPr>
          <p:cNvPr id="2" name="Title 1"/>
          <p:cNvSpPr>
            <a:spLocks noGrp="1"/>
          </p:cNvSpPr>
          <p:nvPr>
            <p:ph type="title"/>
          </p:nvPr>
        </p:nvSpPr>
        <p:spPr/>
        <p:txBody>
          <a:bodyPr/>
          <a:lstStyle/>
          <a:p>
            <a:r>
              <a:rPr lang="en-US" smtClean="0"/>
              <a:t>Appendix</a:t>
            </a:r>
            <a:endParaRPr lang="en-US" dirty="0"/>
          </a:p>
        </p:txBody>
      </p:sp>
      <p:sp>
        <p:nvSpPr>
          <p:cNvPr id="4" name="Subtitle 3"/>
          <p:cNvSpPr>
            <a:spLocks noGrp="1"/>
          </p:cNvSpPr>
          <p:nvPr>
            <p:ph type="subTitle" idx="12"/>
          </p:nvPr>
        </p:nvSpPr>
        <p:spPr/>
        <p:txBody>
          <a:bodyPr/>
          <a:lstStyle/>
          <a:p>
            <a:r>
              <a:rPr lang="en-US" dirty="0" smtClean="0"/>
              <a:t>What does the application include?</a:t>
            </a:r>
            <a:endParaRPr lang="en-US" dirty="0"/>
          </a:p>
        </p:txBody>
      </p:sp>
    </p:spTree>
    <p:extLst>
      <p:ext uri="{BB962C8B-B14F-4D97-AF65-F5344CB8AC3E}">
        <p14:creationId xmlns:p14="http://schemas.microsoft.com/office/powerpoint/2010/main" val="353220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AU" dirty="0" smtClean="0"/>
              <a:t>The application also includes a few dashboards</a:t>
            </a:r>
          </a:p>
          <a:p>
            <a:r>
              <a:rPr lang="en-AU" dirty="0" smtClean="0"/>
              <a:t>Dashboard - Troubleshooting indexer CPU</a:t>
            </a:r>
          </a:p>
          <a:p>
            <a:pPr lvl="1"/>
            <a:r>
              <a:rPr lang="en-AU" dirty="0" smtClean="0"/>
              <a:t>This complex dashboard has multiple views of which searches are utilising the indexer CPU time and memory</a:t>
            </a:r>
          </a:p>
          <a:p>
            <a:pPr lvl="1"/>
            <a:endParaRPr lang="en-AU" dirty="0" smtClean="0"/>
          </a:p>
          <a:p>
            <a:r>
              <a:rPr lang="en-AU" dirty="0" smtClean="0"/>
              <a:t>Dashboard - Indexer data spread</a:t>
            </a:r>
          </a:p>
          <a:p>
            <a:pPr lvl="1"/>
            <a:r>
              <a:rPr lang="en-AU" dirty="0" smtClean="0"/>
              <a:t>An attempt to visualise the distribution of incoming data and searchable data within an indexer cluster</a:t>
            </a:r>
          </a:p>
          <a:p>
            <a:pPr lvl="1"/>
            <a:endParaRPr lang="en-AU" dirty="0" smtClean="0"/>
          </a:p>
          <a:p>
            <a:r>
              <a:rPr lang="en-AU" dirty="0" smtClean="0"/>
              <a:t>Dashboard - Scheduled Searches Distribution</a:t>
            </a:r>
          </a:p>
          <a:p>
            <a:pPr lvl="2"/>
            <a:r>
              <a:rPr lang="en-AU" dirty="0" smtClean="0"/>
              <a:t>A simple visualisation of the searches running per search head</a:t>
            </a:r>
          </a:p>
        </p:txBody>
      </p:sp>
      <p:sp>
        <p:nvSpPr>
          <p:cNvPr id="2" name="Title 1"/>
          <p:cNvSpPr>
            <a:spLocks noGrp="1"/>
          </p:cNvSpPr>
          <p:nvPr>
            <p:ph type="title"/>
          </p:nvPr>
        </p:nvSpPr>
        <p:spPr/>
        <p:txBody>
          <a:bodyPr/>
          <a:lstStyle/>
          <a:p>
            <a:r>
              <a:rPr lang="en-US" dirty="0" smtClean="0"/>
              <a:t>Appendix</a:t>
            </a:r>
            <a:endParaRPr lang="en-US" dirty="0"/>
          </a:p>
        </p:txBody>
      </p:sp>
      <p:sp>
        <p:nvSpPr>
          <p:cNvPr id="4" name="Subtitle 3"/>
          <p:cNvSpPr>
            <a:spLocks noGrp="1"/>
          </p:cNvSpPr>
          <p:nvPr>
            <p:ph type="subTitle" idx="12"/>
          </p:nvPr>
        </p:nvSpPr>
        <p:spPr/>
        <p:txBody>
          <a:bodyPr/>
          <a:lstStyle/>
          <a:p>
            <a:r>
              <a:rPr lang="en-US" dirty="0" smtClean="0"/>
              <a:t>What does </a:t>
            </a:r>
            <a:r>
              <a:rPr lang="en-US" dirty="0"/>
              <a:t>the application include?</a:t>
            </a:r>
          </a:p>
        </p:txBody>
      </p:sp>
    </p:spTree>
    <p:extLst>
      <p:ext uri="{BB962C8B-B14F-4D97-AF65-F5344CB8AC3E}">
        <p14:creationId xmlns:p14="http://schemas.microsoft.com/office/powerpoint/2010/main" val="82763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endParaRPr lang="en-US" dirty="0" smtClean="0"/>
          </a:p>
          <a:p>
            <a:r>
              <a:rPr lang="en-US" dirty="0" smtClean="0"/>
              <a:t>Data processing queues are in a pipeline</a:t>
            </a:r>
          </a:p>
          <a:p>
            <a:endParaRPr lang="en-US" dirty="0" smtClean="0"/>
          </a:p>
          <a:p>
            <a:r>
              <a:rPr lang="en-US" dirty="0" smtClean="0"/>
              <a:t>For example a block in the typing queue (pictured) effects the aggregation queue and all queues above</a:t>
            </a:r>
          </a:p>
        </p:txBody>
      </p:sp>
      <p:sp>
        <p:nvSpPr>
          <p:cNvPr id="2" name="Title 1"/>
          <p:cNvSpPr>
            <a:spLocks noGrp="1"/>
          </p:cNvSpPr>
          <p:nvPr>
            <p:ph type="title"/>
          </p:nvPr>
        </p:nvSpPr>
        <p:spPr/>
        <p:txBody>
          <a:bodyPr/>
          <a:lstStyle/>
          <a:p>
            <a:r>
              <a:rPr lang="en-US" smtClean="0"/>
              <a:t>Data ingestion – What can go wrong?</a:t>
            </a:r>
            <a:endParaRPr lang="en-US" dirty="0"/>
          </a:p>
        </p:txBody>
      </p:sp>
      <p:sp>
        <p:nvSpPr>
          <p:cNvPr id="9" name="Subtitle 8"/>
          <p:cNvSpPr>
            <a:spLocks noGrp="1"/>
          </p:cNvSpPr>
          <p:nvPr>
            <p:ph type="subTitle" idx="11"/>
          </p:nvPr>
        </p:nvSpPr>
        <p:spPr/>
        <p:txBody>
          <a:bodyPr/>
          <a:lstStyle/>
          <a:p>
            <a:endParaRPr lang="en-US" dirty="0" smtClean="0"/>
          </a:p>
          <a:p>
            <a:r>
              <a:rPr lang="en-US" dirty="0" smtClean="0"/>
              <a:t>Indexer Data Processing Queues are  blocked</a:t>
            </a:r>
            <a:endParaRPr lang="en-US" dirty="0"/>
          </a:p>
        </p:txBody>
      </p:sp>
      <p:pic>
        <p:nvPicPr>
          <p:cNvPr id="11" name="Content Placeholder 10"/>
          <p:cNvPicPr>
            <a:picLocks noGrp="1" noChangeAspect="1"/>
          </p:cNvPicPr>
          <p:nvPr>
            <p:ph sz="half" idx="12"/>
          </p:nvPr>
        </p:nvPicPr>
        <p:blipFill>
          <a:blip r:embed="rId3">
            <a:extLst>
              <a:ext uri="{28A0092B-C50C-407E-A947-70E740481C1C}">
                <a14:useLocalDpi xmlns:a14="http://schemas.microsoft.com/office/drawing/2010/main" val="0"/>
              </a:ext>
            </a:extLst>
          </a:blip>
          <a:stretch>
            <a:fillRect/>
          </a:stretch>
        </p:blipFill>
        <p:spPr>
          <a:xfrm>
            <a:off x="5884282" y="1793159"/>
            <a:ext cx="6247526" cy="3166019"/>
          </a:xfrm>
        </p:spPr>
      </p:pic>
    </p:spTree>
    <p:extLst>
      <p:ext uri="{BB962C8B-B14F-4D97-AF65-F5344CB8AC3E}">
        <p14:creationId xmlns:p14="http://schemas.microsoft.com/office/powerpoint/2010/main" val="1078779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Aggregation queue blocked, the root cause was merging unusually large events (over 10K lines) using </a:t>
            </a:r>
            <a:r>
              <a:rPr lang="en-US" b="1" dirty="0" smtClean="0">
                <a:solidFill>
                  <a:srgbClr val="587400"/>
                </a:solidFill>
              </a:rPr>
              <a:t>SHOULD_LINEMERGE = true </a:t>
            </a:r>
          </a:p>
          <a:p>
            <a:pPr lvl="1"/>
            <a:r>
              <a:rPr lang="en-US" dirty="0" smtClean="0"/>
              <a:t>This issue took down all indexers in the cluster at the same time</a:t>
            </a:r>
          </a:p>
          <a:p>
            <a:pPr lvl="1"/>
            <a:r>
              <a:rPr lang="en-US" dirty="0" smtClean="0"/>
              <a:t>Switching to a </a:t>
            </a:r>
            <a:r>
              <a:rPr lang="en-US" b="1" dirty="0" smtClean="0">
                <a:solidFill>
                  <a:srgbClr val="587400"/>
                </a:solidFill>
              </a:rPr>
              <a:t>LINE_BREAKER</a:t>
            </a:r>
            <a:r>
              <a:rPr lang="en-US" dirty="0" smtClean="0">
                <a:solidFill>
                  <a:srgbClr val="587400"/>
                </a:solidFill>
              </a:rPr>
              <a:t> </a:t>
            </a:r>
            <a:r>
              <a:rPr lang="en-US" dirty="0" smtClean="0"/>
              <a:t>resolved this issue</a:t>
            </a:r>
          </a:p>
          <a:p>
            <a:endParaRPr lang="en-US" dirty="0" smtClean="0"/>
          </a:p>
          <a:p>
            <a:r>
              <a:rPr lang="en-US" dirty="0" smtClean="0"/>
              <a:t>Poorly written transforms can also cause blocking in the typing queue</a:t>
            </a:r>
          </a:p>
          <a:p>
            <a:endParaRPr lang="en-US" dirty="0"/>
          </a:p>
        </p:txBody>
      </p:sp>
      <p:sp>
        <p:nvSpPr>
          <p:cNvPr id="2" name="Title 1"/>
          <p:cNvSpPr>
            <a:spLocks noGrp="1"/>
          </p:cNvSpPr>
          <p:nvPr>
            <p:ph type="title"/>
          </p:nvPr>
        </p:nvSpPr>
        <p:spPr/>
        <p:txBody>
          <a:bodyPr/>
          <a:lstStyle/>
          <a:p>
            <a:r>
              <a:rPr lang="en-US" dirty="0" smtClean="0"/>
              <a:t>Data ingestion Issues</a:t>
            </a:r>
            <a:endParaRPr lang="en-US" dirty="0"/>
          </a:p>
        </p:txBody>
      </p:sp>
    </p:spTree>
    <p:extLst>
      <p:ext uri="{BB962C8B-B14F-4D97-AF65-F5344CB8AC3E}">
        <p14:creationId xmlns:p14="http://schemas.microsoft.com/office/powerpoint/2010/main" val="403321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Multiple timestamps in a single line can confuse Splunk</a:t>
            </a:r>
          </a:p>
          <a:p>
            <a:pPr lvl="1"/>
            <a:r>
              <a:rPr lang="en-US" dirty="0" smtClean="0"/>
              <a:t>The </a:t>
            </a:r>
            <a:r>
              <a:rPr lang="en-US" b="1" dirty="0" smtClean="0">
                <a:solidFill>
                  <a:srgbClr val="587400"/>
                </a:solidFill>
              </a:rPr>
              <a:t>_time </a:t>
            </a:r>
            <a:r>
              <a:rPr lang="en-US" dirty="0" smtClean="0"/>
              <a:t>field may be set in the future or in the past</a:t>
            </a:r>
          </a:p>
          <a:p>
            <a:pPr lvl="1"/>
            <a:r>
              <a:rPr lang="en-US" dirty="0" smtClean="0"/>
              <a:t>XML events with whitespace &amp; dates in the file will cause this issue</a:t>
            </a:r>
          </a:p>
          <a:p>
            <a:pPr lvl="1"/>
            <a:r>
              <a:rPr lang="en-US" dirty="0" smtClean="0"/>
              <a:t>If the issue occurs the events may be split incorrectly</a:t>
            </a:r>
          </a:p>
          <a:p>
            <a:endParaRPr lang="en-US" dirty="0" smtClean="0"/>
          </a:p>
          <a:p>
            <a:r>
              <a:rPr lang="en-US" dirty="0" smtClean="0"/>
              <a:t>Manually parsing timestamps (</a:t>
            </a:r>
            <a:r>
              <a:rPr lang="en-US" b="1" dirty="0" smtClean="0">
                <a:solidFill>
                  <a:srgbClr val="587400"/>
                </a:solidFill>
              </a:rPr>
              <a:t>TIME_PREFIX</a:t>
            </a:r>
            <a:r>
              <a:rPr lang="en-US" dirty="0" smtClean="0"/>
              <a:t>, </a:t>
            </a:r>
            <a:r>
              <a:rPr lang="en-US" b="1" dirty="0" smtClean="0">
                <a:solidFill>
                  <a:srgbClr val="587400"/>
                </a:solidFill>
              </a:rPr>
              <a:t>TIME_FORMAT </a:t>
            </a:r>
            <a:r>
              <a:rPr lang="en-US" dirty="0" smtClean="0"/>
              <a:t>in </a:t>
            </a:r>
            <a:r>
              <a:rPr lang="en-US" b="1" i="1" dirty="0" smtClean="0">
                <a:solidFill>
                  <a:srgbClr val="587400"/>
                </a:solidFill>
              </a:rPr>
              <a:t>props.conf</a:t>
            </a:r>
            <a:r>
              <a:rPr lang="en-US" sz="1800" b="1" i="1" dirty="0" smtClean="0">
                <a:solidFill>
                  <a:srgbClr val="587400"/>
                </a:solidFill>
              </a:rPr>
              <a:t> </a:t>
            </a:r>
            <a:r>
              <a:rPr lang="en-US" dirty="0" smtClean="0"/>
              <a:t>) improves indexing performance</a:t>
            </a:r>
          </a:p>
        </p:txBody>
      </p:sp>
      <p:sp>
        <p:nvSpPr>
          <p:cNvPr id="2" name="Title 1"/>
          <p:cNvSpPr>
            <a:spLocks noGrp="1"/>
          </p:cNvSpPr>
          <p:nvPr>
            <p:ph type="title"/>
          </p:nvPr>
        </p:nvSpPr>
        <p:spPr/>
        <p:txBody>
          <a:bodyPr/>
          <a:lstStyle/>
          <a:p>
            <a:r>
              <a:rPr lang="en-US" smtClean="0"/>
              <a:t>Data ingestion - Timestamp Parsing	</a:t>
            </a:r>
            <a:endParaRPr lang="en-US" dirty="0"/>
          </a:p>
        </p:txBody>
      </p:sp>
    </p:spTree>
    <p:extLst>
      <p:ext uri="{BB962C8B-B14F-4D97-AF65-F5344CB8AC3E}">
        <p14:creationId xmlns:p14="http://schemas.microsoft.com/office/powerpoint/2010/main" val="250134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AU" dirty="0" smtClean="0"/>
              <a:t>What issues might occur?</a:t>
            </a:r>
          </a:p>
          <a:p>
            <a:endParaRPr lang="en-AU" dirty="0" smtClean="0"/>
          </a:p>
          <a:p>
            <a:r>
              <a:rPr lang="en-AU" dirty="0" smtClean="0"/>
              <a:t>Timestamps parsed with a date in the future</a:t>
            </a:r>
          </a:p>
          <a:p>
            <a:r>
              <a:rPr lang="en-AU" dirty="0" smtClean="0"/>
              <a:t>Timestamps parsed with a date in the past</a:t>
            </a:r>
            <a:endParaRPr lang="en-AU" dirty="0"/>
          </a:p>
          <a:p>
            <a:endParaRPr lang="en-AU" dirty="0" smtClean="0"/>
          </a:p>
          <a:p>
            <a:r>
              <a:rPr lang="en-AU" dirty="0" smtClean="0"/>
              <a:t>Enable alerting to detect the issue, please refer to the appendix for an example</a:t>
            </a:r>
          </a:p>
        </p:txBody>
      </p:sp>
      <p:sp>
        <p:nvSpPr>
          <p:cNvPr id="2" name="Title 1"/>
          <p:cNvSpPr>
            <a:spLocks noGrp="1"/>
          </p:cNvSpPr>
          <p:nvPr>
            <p:ph type="title"/>
          </p:nvPr>
        </p:nvSpPr>
        <p:spPr/>
        <p:txBody>
          <a:bodyPr/>
          <a:lstStyle/>
          <a:p>
            <a:r>
              <a:rPr lang="en-US" dirty="0" smtClean="0"/>
              <a:t>Data ingestion – Timestamp parsing</a:t>
            </a:r>
            <a:endParaRPr lang="en-US" dirty="0"/>
          </a:p>
        </p:txBody>
      </p:sp>
    </p:spTree>
    <p:extLst>
      <p:ext uri="{BB962C8B-B14F-4D97-AF65-F5344CB8AC3E}">
        <p14:creationId xmlns:p14="http://schemas.microsoft.com/office/powerpoint/2010/main" val="220466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 Corporate 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 xmlns:thm15="http://schemas.microsoft.com/office/thememl/2012/main" name="TMPLT-Splunk-Corporate-PPT-2017-101" id="{511EC314-2133-E746-9A5F-B376AC26A82D}" vid="{B60DA309-2950-004A-9AD7-48E1F77783DF}"/>
    </a:ext>
  </a:extLst>
</a:theme>
</file>

<file path=ppt/theme/theme2.xml><?xml version="1.0" encoding="utf-8"?>
<a:theme xmlns:a="http://schemas.openxmlformats.org/drawingml/2006/main" name="Office Theme">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TMPLT-Splunk-Corporate-PPT-2017-101</Template>
  <TotalTime>4197</TotalTime>
  <Words>5204</Words>
  <Application>Microsoft Office PowerPoint</Application>
  <PresentationFormat>Custom</PresentationFormat>
  <Paragraphs>434</Paragraphs>
  <Slides>55</Slides>
  <Notes>38</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Splunk Corporate 2017</vt:lpstr>
      <vt:lpstr>    How Did You Get So Big?  </vt:lpstr>
      <vt:lpstr>PowerPoint Presentation</vt:lpstr>
      <vt:lpstr>What is this presentation about?</vt:lpstr>
      <vt:lpstr>Agenda</vt:lpstr>
      <vt:lpstr>Indexer Performance/ Configuration Issues</vt:lpstr>
      <vt:lpstr>Data ingestion – What can go wrong?</vt:lpstr>
      <vt:lpstr>Data ingestion Issues</vt:lpstr>
      <vt:lpstr>Data ingestion - Timestamp Parsing </vt:lpstr>
      <vt:lpstr>Data ingestion – Timestamp parsing</vt:lpstr>
      <vt:lpstr>Indexer Performance/ Configuration Issues</vt:lpstr>
      <vt:lpstr>Data ingestion – Index Sizing Issues</vt:lpstr>
      <vt:lpstr>Data ingestion – Index Sizing Issues</vt:lpstr>
      <vt:lpstr>Data ingestion – Index Sizing Issues</vt:lpstr>
      <vt:lpstr>Data ingestion – Index Sizing</vt:lpstr>
      <vt:lpstr>Data ingestion – Index Configuration</vt:lpstr>
      <vt:lpstr>Indexer Performance/ Configuration Issues</vt:lpstr>
      <vt:lpstr>Data ingestion – Bucket Tuning</vt:lpstr>
      <vt:lpstr>Data ingestion – Bucket Tuning</vt:lpstr>
      <vt:lpstr>Indexer/ Heavy Forwarder</vt:lpstr>
      <vt:lpstr>Indexer/Heavy Forwarder</vt:lpstr>
      <vt:lpstr>Indexer Search Optimisation</vt:lpstr>
      <vt:lpstr>Search Optimisation</vt:lpstr>
      <vt:lpstr>Indexer Cluster Issues</vt:lpstr>
      <vt:lpstr>Data Distribution Per Indexer</vt:lpstr>
      <vt:lpstr>Data Distribution Per Indexer</vt:lpstr>
      <vt:lpstr>Data Distribution Per Indexer</vt:lpstr>
      <vt:lpstr>Data Distribution Per Indexer</vt:lpstr>
      <vt:lpstr>Data Distribution Per Indexer</vt:lpstr>
      <vt:lpstr>Search Heads</vt:lpstr>
      <vt:lpstr>Search Head Tuning</vt:lpstr>
      <vt:lpstr>Search Head Tuning – What to watch for?</vt:lpstr>
      <vt:lpstr>Search Head Tuning</vt:lpstr>
      <vt:lpstr>Data Model Acceleration </vt:lpstr>
      <vt:lpstr>Search Heads</vt:lpstr>
      <vt:lpstr>Detecting potential issues for users</vt:lpstr>
      <vt:lpstr>Things to watch for</vt:lpstr>
      <vt:lpstr>Universal Forwarders</vt:lpstr>
      <vt:lpstr>Universal Forwarders</vt:lpstr>
      <vt:lpstr>Universal Forwarders</vt:lpstr>
      <vt:lpstr>Universal Forwarders</vt:lpstr>
      <vt:lpstr>Universal Forwarders</vt:lpstr>
      <vt:lpstr>Wrap Up</vt:lpstr>
      <vt:lpstr>Wrap Up</vt:lpstr>
      <vt:lpstr>Wrap Up</vt:lpstr>
      <vt:lpstr>The Splunk Admins application</vt:lpstr>
      <vt:lpstr>Thanks &amp; QA</vt:lpstr>
      <vt:lpstr>Appendix</vt:lpstr>
      <vt:lpstr>OS Level Tuning</vt:lpstr>
      <vt:lpstr>OS Tuning</vt:lpstr>
      <vt:lpstr>OS Tuning</vt:lpstr>
      <vt:lpstr>Capacity Planning for Splunk</vt:lpstr>
      <vt:lpstr>Capacity planning for Splunk</vt:lpstr>
      <vt:lpstr>Capacity planning for Splunk</vt:lpstr>
      <vt:lpstr>Appendix</vt:lpstr>
      <vt:lpstr>Appendix</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Splunk Corporate Presentation  Master Template</dc:title>
  <dc:creator>Lauren Swanson (C)</dc:creator>
  <cp:lastModifiedBy>nonadmin</cp:lastModifiedBy>
  <cp:revision>231</cp:revision>
  <dcterms:created xsi:type="dcterms:W3CDTF">2017-04-26T21:19:54Z</dcterms:created>
  <dcterms:modified xsi:type="dcterms:W3CDTF">2017-08-19T23:26:22Z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12891256</vt:lpwstr>
  </property>
  <property fmtid="{D5CDD505-2E9C-101B-9397-08002B2CF9AE}" pid="3" name="NXPowerLiteSettings">
    <vt:lpwstr>C980073804F000</vt:lpwstr>
  </property>
  <property fmtid="{D5CDD505-2E9C-101B-9397-08002B2CF9AE}" pid="4" name="NXPowerLiteVersion">
    <vt:lpwstr>D7.1.2</vt:lpwstr>
  </property>
</Properties>
</file>